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oboto"/>
      <p:regular r:id="rId41"/>
      <p:bold r:id="rId42"/>
      <p:italic r:id="rId43"/>
      <p:boldItalic r:id="rId44"/>
    </p:embeddedFont>
    <p:embeddedFont>
      <p:font typeface="Source Code Pro"/>
      <p:regular r:id="rId45"/>
      <p:bold r:id="rId46"/>
      <p:italic r:id="rId47"/>
      <p:boldItalic r:id="rId48"/>
    </p:embeddedFont>
    <p:embeddedFont>
      <p:font typeface="Oswald"/>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EA36D5-61AD-43BB-8EA9-0B7AF2FC2F72}">
  <a:tblStyle styleId="{56EA36D5-61AD-43BB-8EA9-0B7AF2FC2F7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SourceCodePro-bold.fntdata"/><Relationship Id="rId45" Type="http://schemas.openxmlformats.org/officeDocument/2006/relationships/font" Target="fonts/SourceCode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SourceCodePro-boldItalic.fntdata"/><Relationship Id="rId47" Type="http://schemas.openxmlformats.org/officeDocument/2006/relationships/font" Target="fonts/SourceCodePro-italic.fntdata"/><Relationship Id="rId49" Type="http://schemas.openxmlformats.org/officeDocument/2006/relationships/font" Target="fonts/Oswa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Oswa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07c87d6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07c87d6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07c87d60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07c87d60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remove those that are missing because we really can’t assume that their levels for those features are neutral.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07c87d60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07c87d60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07c87d60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07c87d60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e3c650a1a_1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e3c650a1a_1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9f197ef07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9f197ef07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a07c87d60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a07c87d60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9f6612748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9f661274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07c87d60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07c87d60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e3c650a1a_1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e3c650a1a_1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e3c650a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e3c650a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07c87d60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07c87d60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07c87d60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07c87d60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07c87d60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07c87d60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0113204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0113204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9e3c650a1a_1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9e3c650a1a_1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a01132040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a01132040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a0113204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a0113204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629b311c2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629b311c2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29b311c2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29b311c2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a026c89d6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a026c89d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9f197ef07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9f197ef07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e3c650a1a_1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e3c650a1a_1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07c87d6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07c87d6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f197ef07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f197ef07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f197ef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f197ef0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e3c650a1a_1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e3c650a1a_1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f197ef0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9f197ef0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f197ef07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f197ef07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e3c650a1a_1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e3c650a1a_1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f197ef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f197ef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f197ef07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f197ef07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01132040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0113204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9.png"/><Relationship Id="rId8"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3.png"/><Relationship Id="rId7" Type="http://schemas.openxmlformats.org/officeDocument/2006/relationships/image" Target="../media/image17.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my.clevelandclinic.org/health/diseases/16898-coronary-artery-disease" TargetMode="External"/><Relationship Id="rId4" Type="http://schemas.openxmlformats.org/officeDocument/2006/relationships/hyperlink" Target="https://www.ncbi.nlm.nih.gov/pmc/articles/PMC5686931/#:~:text=other%20epidemiological%20studies.-,The%20major%20risk%20factors,activity%3B%20unhealthy%20diet%20and%20stress" TargetMode="External"/><Relationship Id="rId9" Type="http://schemas.openxmlformats.org/officeDocument/2006/relationships/hyperlink" Target="https://www.kaggle.com/datasets/ashishsahani/hospital-admissions-data" TargetMode="External"/><Relationship Id="rId5" Type="http://schemas.openxmlformats.org/officeDocument/2006/relationships/hyperlink" Target="https://link.springer.com/article/10.1007/s42979-021-00731-4#Abs1" TargetMode="External"/><Relationship Id="rId6" Type="http://schemas.openxmlformats.org/officeDocument/2006/relationships/hyperlink" Target="https://www.sciencedirect.com/science/article/pii/S0169260718314585?via=ihub" TargetMode="External"/><Relationship Id="rId7" Type="http://schemas.openxmlformats.org/officeDocument/2006/relationships/hyperlink" Target="https://www.ncbi.nlm.nih.gov/pmc/articles/PMC8147740/pdf/fsoa-07-698.pdf" TargetMode="External"/><Relationship Id="rId8" Type="http://schemas.openxmlformats.org/officeDocument/2006/relationships/hyperlink" Target="https://www.ncbi.nlm.nih.gov/pmc/articles/PMC7902072/pdf/fcvm-08-614204.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0" y="744575"/>
            <a:ext cx="8520600" cy="924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Coronary Artery Disease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fontScale="77500" lnSpcReduction="20000"/>
          </a:bodyPr>
          <a:lstStyle/>
          <a:p>
            <a:pPr indent="0" lvl="0" marL="0" rtl="0" algn="r">
              <a:spcBef>
                <a:spcPts val="0"/>
              </a:spcBef>
              <a:spcAft>
                <a:spcPts val="0"/>
              </a:spcAft>
              <a:buNone/>
            </a:pPr>
            <a:r>
              <a:rPr lang="en"/>
              <a:t>Team 9</a:t>
            </a:r>
            <a:endParaRPr/>
          </a:p>
          <a:p>
            <a:pPr indent="0" lvl="0" marL="0" rtl="0" algn="r">
              <a:spcBef>
                <a:spcPts val="0"/>
              </a:spcBef>
              <a:spcAft>
                <a:spcPts val="0"/>
              </a:spcAft>
              <a:buNone/>
            </a:pPr>
            <a:r>
              <a:rPr lang="en"/>
              <a:t>Isabel Pham</a:t>
            </a:r>
            <a:endParaRPr/>
          </a:p>
          <a:p>
            <a:pPr indent="0" lvl="0" marL="0" rtl="0" algn="r">
              <a:spcBef>
                <a:spcPts val="0"/>
              </a:spcBef>
              <a:spcAft>
                <a:spcPts val="0"/>
              </a:spcAft>
              <a:buNone/>
            </a:pPr>
            <a:r>
              <a:rPr lang="en"/>
              <a:t>Nahal Bagheri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Observing the Raw Dataset</a:t>
            </a:r>
            <a:endParaRPr/>
          </a:p>
        </p:txBody>
      </p:sp>
      <p:sp>
        <p:nvSpPr>
          <p:cNvPr id="121" name="Google Shape;121;p22"/>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mix of categorical and numerical features</a:t>
            </a:r>
            <a:endParaRPr sz="1600"/>
          </a:p>
          <a:p>
            <a:pPr indent="-330200" lvl="0" marL="457200" rtl="0" algn="l">
              <a:spcBef>
                <a:spcPts val="0"/>
              </a:spcBef>
              <a:spcAft>
                <a:spcPts val="0"/>
              </a:spcAft>
              <a:buSzPts val="1600"/>
              <a:buChar char="●"/>
            </a:pPr>
            <a:r>
              <a:rPr lang="en" sz="1600"/>
              <a:t>Hospital Administrative data are included and needs to be removed</a:t>
            </a:r>
            <a:endParaRPr sz="1600"/>
          </a:p>
          <a:p>
            <a:pPr indent="-330200" lvl="0" marL="457200" rtl="0" algn="l">
              <a:spcBef>
                <a:spcPts val="0"/>
              </a:spcBef>
              <a:spcAft>
                <a:spcPts val="0"/>
              </a:spcAft>
              <a:buSzPts val="1600"/>
              <a:buChar char="●"/>
            </a:pPr>
            <a:r>
              <a:rPr lang="en" sz="1600"/>
              <a:t>Some of the feature types are set to “object” despite data being mostly numerical</a:t>
            </a:r>
            <a:endParaRPr sz="1600"/>
          </a:p>
          <a:p>
            <a:pPr indent="-330200" lvl="1" marL="914400" rtl="0" algn="l">
              <a:spcBef>
                <a:spcPts val="0"/>
              </a:spcBef>
              <a:spcAft>
                <a:spcPts val="0"/>
              </a:spcAft>
              <a:buSzPts val="1600"/>
              <a:buChar char="○"/>
            </a:pPr>
            <a:r>
              <a:rPr lang="en" sz="1600"/>
              <a:t>Candidate for clean up</a:t>
            </a:r>
            <a:endParaRPr sz="1600"/>
          </a:p>
        </p:txBody>
      </p:sp>
      <p:sp>
        <p:nvSpPr>
          <p:cNvPr id="122" name="Google Shape;122;p22"/>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3" name="Google Shape;123;p22"/>
          <p:cNvPicPr preferRelativeResize="0"/>
          <p:nvPr/>
        </p:nvPicPr>
        <p:blipFill>
          <a:blip r:embed="rId3">
            <a:alphaModFix/>
          </a:blip>
          <a:stretch>
            <a:fillRect/>
          </a:stretch>
        </p:blipFill>
        <p:spPr>
          <a:xfrm>
            <a:off x="4423001" y="71925"/>
            <a:ext cx="4720997"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Observing the Raw Dataset</a:t>
            </a:r>
            <a:endParaRPr/>
          </a:p>
        </p:txBody>
      </p:sp>
      <p:sp>
        <p:nvSpPr>
          <p:cNvPr id="129" name="Google Shape;129;p23"/>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Missing values for some features</a:t>
            </a:r>
            <a:endParaRPr sz="1600"/>
          </a:p>
        </p:txBody>
      </p:sp>
      <p:sp>
        <p:nvSpPr>
          <p:cNvPr id="130" name="Google Shape;130;p23"/>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3"/>
          <p:cNvPicPr preferRelativeResize="0"/>
          <p:nvPr/>
        </p:nvPicPr>
        <p:blipFill>
          <a:blip r:embed="rId3">
            <a:alphaModFix/>
          </a:blip>
          <a:stretch>
            <a:fillRect/>
          </a:stretch>
        </p:blipFill>
        <p:spPr>
          <a:xfrm>
            <a:off x="4645288" y="1468823"/>
            <a:ext cx="4374125" cy="205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Observing the Raw Dataset: Heat map</a:t>
            </a:r>
            <a:endParaRPr/>
          </a:p>
        </p:txBody>
      </p:sp>
      <p:sp>
        <p:nvSpPr>
          <p:cNvPr id="137" name="Google Shape;137;p2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4"/>
          <p:cNvPicPr preferRelativeResize="0"/>
          <p:nvPr/>
        </p:nvPicPr>
        <p:blipFill>
          <a:blip r:embed="rId3">
            <a:alphaModFix/>
          </a:blip>
          <a:stretch>
            <a:fillRect/>
          </a:stretch>
        </p:blipFill>
        <p:spPr>
          <a:xfrm>
            <a:off x="0" y="1510941"/>
            <a:ext cx="9144003" cy="30584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Observing the Raw Dataset: Pie Charts</a:t>
            </a:r>
            <a:endParaRPr/>
          </a:p>
        </p:txBody>
      </p:sp>
      <p:sp>
        <p:nvSpPr>
          <p:cNvPr id="144" name="Google Shape;144;p2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5" name="Google Shape;145;p2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5"/>
          <p:cNvPicPr preferRelativeResize="0"/>
          <p:nvPr/>
        </p:nvPicPr>
        <p:blipFill>
          <a:blip r:embed="rId3">
            <a:alphaModFix/>
          </a:blip>
          <a:stretch>
            <a:fillRect/>
          </a:stretch>
        </p:blipFill>
        <p:spPr>
          <a:xfrm>
            <a:off x="459025" y="1166163"/>
            <a:ext cx="3705225" cy="3705225"/>
          </a:xfrm>
          <a:prstGeom prst="rect">
            <a:avLst/>
          </a:prstGeom>
          <a:noFill/>
          <a:ln>
            <a:noFill/>
          </a:ln>
        </p:spPr>
      </p:pic>
      <p:pic>
        <p:nvPicPr>
          <p:cNvPr id="147" name="Google Shape;147;p25"/>
          <p:cNvPicPr preferRelativeResize="0"/>
          <p:nvPr/>
        </p:nvPicPr>
        <p:blipFill>
          <a:blip r:embed="rId4">
            <a:alphaModFix/>
          </a:blip>
          <a:stretch>
            <a:fillRect/>
          </a:stretch>
        </p:blipFill>
        <p:spPr>
          <a:xfrm>
            <a:off x="4979738" y="1166150"/>
            <a:ext cx="3705225" cy="370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Overall Observations of the Raw Dataset</a:t>
            </a:r>
            <a:endParaRPr/>
          </a:p>
        </p:txBody>
      </p:sp>
      <p:sp>
        <p:nvSpPr>
          <p:cNvPr id="153" name="Google Shape;153;p26"/>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Data is slightly </a:t>
            </a:r>
            <a:r>
              <a:rPr lang="en" sz="1600"/>
              <a:t>imbalanced</a:t>
            </a:r>
            <a:endParaRPr sz="1600"/>
          </a:p>
          <a:p>
            <a:pPr indent="-330200" lvl="0" marL="457200" rtl="0" algn="l">
              <a:spcBef>
                <a:spcPts val="0"/>
              </a:spcBef>
              <a:spcAft>
                <a:spcPts val="0"/>
              </a:spcAft>
              <a:buSzPts val="1600"/>
              <a:buChar char="●"/>
            </a:pPr>
            <a:r>
              <a:rPr lang="en" sz="1600"/>
              <a:t>10551 patients has CAD whereas only 5206 patients does not</a:t>
            </a:r>
            <a:endParaRPr sz="1600"/>
          </a:p>
          <a:p>
            <a:pPr indent="-330200" lvl="0" marL="457200" rtl="0" algn="l">
              <a:spcBef>
                <a:spcPts val="0"/>
              </a:spcBef>
              <a:spcAft>
                <a:spcPts val="0"/>
              </a:spcAft>
              <a:buSzPts val="1600"/>
              <a:buChar char="●"/>
            </a:pPr>
            <a:r>
              <a:rPr lang="en" sz="1600"/>
              <a:t>Missing values for some features</a:t>
            </a:r>
            <a:endParaRPr sz="1600"/>
          </a:p>
          <a:p>
            <a:pPr indent="-330200" lvl="0" marL="457200" rtl="0" algn="l">
              <a:spcBef>
                <a:spcPts val="0"/>
              </a:spcBef>
              <a:spcAft>
                <a:spcPts val="0"/>
              </a:spcAft>
              <a:buSzPts val="1600"/>
              <a:buChar char="●"/>
            </a:pPr>
            <a:r>
              <a:rPr lang="en" sz="1600"/>
              <a:t>Incorrect type for some features (some are objects when it should be float)</a:t>
            </a:r>
            <a:endParaRPr sz="1600"/>
          </a:p>
        </p:txBody>
      </p:sp>
      <p:sp>
        <p:nvSpPr>
          <p:cNvPr id="154" name="Google Shape;154;p26"/>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5" name="Google Shape;155;p26"/>
          <p:cNvPicPr preferRelativeResize="0"/>
          <p:nvPr/>
        </p:nvPicPr>
        <p:blipFill>
          <a:blip r:embed="rId3">
            <a:alphaModFix/>
          </a:blip>
          <a:stretch>
            <a:fillRect/>
          </a:stretch>
        </p:blipFill>
        <p:spPr>
          <a:xfrm>
            <a:off x="5023600" y="942550"/>
            <a:ext cx="3808700" cy="380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 Steps</a:t>
            </a:r>
            <a:endParaRPr/>
          </a:p>
        </p:txBody>
      </p:sp>
      <p:sp>
        <p:nvSpPr>
          <p:cNvPr id="161" name="Google Shape;161;p2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Remove features that do not associate with a patient’s wellbeing (Ex: administrative data)</a:t>
            </a:r>
            <a:endParaRPr/>
          </a:p>
          <a:p>
            <a:pPr indent="-342900" lvl="0" marL="457200" rtl="0" algn="l">
              <a:spcBef>
                <a:spcPts val="0"/>
              </a:spcBef>
              <a:spcAft>
                <a:spcPts val="0"/>
              </a:spcAft>
              <a:buSzPts val="1800"/>
              <a:buChar char="●"/>
            </a:pPr>
            <a:r>
              <a:rPr lang="en"/>
              <a:t>Remove rows with missing or invalid data</a:t>
            </a:r>
            <a:endParaRPr/>
          </a:p>
          <a:p>
            <a:pPr indent="-342900" lvl="0" marL="457200" rtl="0" algn="l">
              <a:spcBef>
                <a:spcPts val="0"/>
              </a:spcBef>
              <a:spcAft>
                <a:spcPts val="0"/>
              </a:spcAft>
              <a:buSzPts val="1800"/>
              <a:buChar char="●"/>
            </a:pPr>
            <a:r>
              <a:rPr lang="en"/>
              <a:t>Use OneHotEncoder on categorical features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After Preprocessing</a:t>
            </a:r>
            <a:endParaRPr/>
          </a:p>
        </p:txBody>
      </p:sp>
      <p:sp>
        <p:nvSpPr>
          <p:cNvPr id="167" name="Google Shape;167;p28"/>
          <p:cNvSpPr txBox="1"/>
          <p:nvPr>
            <p:ph idx="1" type="body"/>
          </p:nvPr>
        </p:nvSpPr>
        <p:spPr>
          <a:xfrm>
            <a:off x="311700" y="1468825"/>
            <a:ext cx="37323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Can now see distribution of continuous and numerical features</a:t>
            </a:r>
            <a:endParaRPr sz="1600"/>
          </a:p>
        </p:txBody>
      </p:sp>
      <p:sp>
        <p:nvSpPr>
          <p:cNvPr id="168" name="Google Shape;168;p28"/>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9" name="Google Shape;169;p28"/>
          <p:cNvPicPr preferRelativeResize="0"/>
          <p:nvPr/>
        </p:nvPicPr>
        <p:blipFill>
          <a:blip r:embed="rId3">
            <a:alphaModFix/>
          </a:blip>
          <a:stretch>
            <a:fillRect/>
          </a:stretch>
        </p:blipFill>
        <p:spPr>
          <a:xfrm>
            <a:off x="4044000" y="53181"/>
            <a:ext cx="5086599" cy="50371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After Preprocessing: Heat map Visualization</a:t>
            </a:r>
            <a:endParaRPr/>
          </a:p>
        </p:txBody>
      </p:sp>
      <p:sp>
        <p:nvSpPr>
          <p:cNvPr id="175" name="Google Shape;175;p2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9"/>
          <p:cNvPicPr preferRelativeResize="0"/>
          <p:nvPr/>
        </p:nvPicPr>
        <p:blipFill>
          <a:blip r:embed="rId3">
            <a:alphaModFix/>
          </a:blip>
          <a:stretch>
            <a:fillRect/>
          </a:stretch>
        </p:blipFill>
        <p:spPr>
          <a:xfrm>
            <a:off x="0" y="1072103"/>
            <a:ext cx="9144003" cy="38933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Balancing the Dataset</a:t>
            </a:r>
            <a:endParaRPr/>
          </a:p>
        </p:txBody>
      </p:sp>
      <p:sp>
        <p:nvSpPr>
          <p:cNvPr id="182" name="Google Shape;182;p30"/>
          <p:cNvSpPr txBox="1"/>
          <p:nvPr>
            <p:ph idx="1" type="body"/>
          </p:nvPr>
        </p:nvSpPr>
        <p:spPr>
          <a:xfrm>
            <a:off x="311700" y="1468825"/>
            <a:ext cx="41565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After preprocessed: 5897 rows</a:t>
            </a:r>
            <a:endParaRPr sz="1600"/>
          </a:p>
          <a:p>
            <a:pPr indent="-330200" lvl="0" marL="457200" rtl="0" algn="l">
              <a:spcBef>
                <a:spcPts val="0"/>
              </a:spcBef>
              <a:spcAft>
                <a:spcPts val="0"/>
              </a:spcAft>
              <a:buSzPts val="1600"/>
              <a:buChar char="●"/>
            </a:pPr>
            <a:r>
              <a:rPr lang="en" sz="1600"/>
              <a:t>Data is still </a:t>
            </a:r>
            <a:r>
              <a:rPr lang="en" sz="1600"/>
              <a:t>imbalance</a:t>
            </a:r>
            <a:endParaRPr sz="1600"/>
          </a:p>
          <a:p>
            <a:pPr indent="-330200" lvl="0" marL="457200" rtl="0" algn="l">
              <a:spcBef>
                <a:spcPts val="0"/>
              </a:spcBef>
              <a:spcAft>
                <a:spcPts val="0"/>
              </a:spcAft>
              <a:buSzPts val="1600"/>
              <a:buChar char="●"/>
            </a:pPr>
            <a:r>
              <a:rPr lang="en" sz="1600"/>
              <a:t>80% train, 20% test</a:t>
            </a:r>
            <a:endParaRPr sz="1600"/>
          </a:p>
          <a:p>
            <a:pPr indent="-330200" lvl="0" marL="457200" rtl="0" algn="l">
              <a:spcBef>
                <a:spcPts val="0"/>
              </a:spcBef>
              <a:spcAft>
                <a:spcPts val="0"/>
              </a:spcAft>
              <a:buSzPts val="1600"/>
              <a:buChar char="●"/>
            </a:pPr>
            <a:r>
              <a:rPr lang="en" sz="1600"/>
              <a:t>Made two versions:</a:t>
            </a:r>
            <a:endParaRPr sz="1600"/>
          </a:p>
          <a:p>
            <a:pPr indent="-330200" lvl="1" marL="914400" rtl="0" algn="l">
              <a:spcBef>
                <a:spcPts val="0"/>
              </a:spcBef>
              <a:spcAft>
                <a:spcPts val="0"/>
              </a:spcAft>
              <a:buSzPts val="1600"/>
              <a:buChar char="○"/>
            </a:pPr>
            <a:r>
              <a:rPr lang="en" sz="1600"/>
              <a:t>Undersample</a:t>
            </a:r>
            <a:r>
              <a:rPr lang="en" sz="1600"/>
              <a:t> train → 2778 rows</a:t>
            </a:r>
            <a:endParaRPr sz="1600"/>
          </a:p>
          <a:p>
            <a:pPr indent="-330200" lvl="1" marL="914400" rtl="0" algn="l">
              <a:spcBef>
                <a:spcPts val="0"/>
              </a:spcBef>
              <a:spcAft>
                <a:spcPts val="0"/>
              </a:spcAft>
              <a:buSzPts val="1600"/>
              <a:buChar char="○"/>
            </a:pPr>
            <a:r>
              <a:rPr lang="en" sz="1600"/>
              <a:t>Oversample train→ 6656 rows</a:t>
            </a:r>
            <a:endParaRPr sz="1600"/>
          </a:p>
          <a:p>
            <a:pPr indent="-330200" lvl="0" marL="457200" rtl="0" algn="l">
              <a:spcBef>
                <a:spcPts val="0"/>
              </a:spcBef>
              <a:spcAft>
                <a:spcPts val="0"/>
              </a:spcAft>
              <a:buSzPts val="1600"/>
              <a:buChar char="●"/>
            </a:pPr>
            <a:r>
              <a:rPr lang="en" sz="1600"/>
              <a:t>Then applied normalization</a:t>
            </a:r>
            <a:endParaRPr sz="1600"/>
          </a:p>
        </p:txBody>
      </p:sp>
      <p:sp>
        <p:nvSpPr>
          <p:cNvPr id="183" name="Google Shape;183;p30"/>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0"/>
          <p:cNvPicPr preferRelativeResize="0"/>
          <p:nvPr/>
        </p:nvPicPr>
        <p:blipFill>
          <a:blip r:embed="rId3">
            <a:alphaModFix/>
          </a:blip>
          <a:stretch>
            <a:fillRect/>
          </a:stretch>
        </p:blipFill>
        <p:spPr>
          <a:xfrm>
            <a:off x="4468323" y="455600"/>
            <a:ext cx="4675674" cy="4394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Modeling</a:t>
            </a:r>
            <a:endParaRPr/>
          </a:p>
        </p:txBody>
      </p:sp>
      <p:sp>
        <p:nvSpPr>
          <p:cNvPr id="190" name="Google Shape;190;p3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Random Forest</a:t>
            </a:r>
            <a:endParaRPr/>
          </a:p>
          <a:p>
            <a:pPr indent="-342900" lvl="0" marL="457200" rtl="0" algn="l">
              <a:spcBef>
                <a:spcPts val="0"/>
              </a:spcBef>
              <a:spcAft>
                <a:spcPts val="0"/>
              </a:spcAft>
              <a:buSzPts val="1800"/>
              <a:buChar char="●"/>
            </a:pPr>
            <a:r>
              <a:rPr lang="en"/>
              <a:t>Naive Bayes</a:t>
            </a:r>
            <a:endParaRPr/>
          </a:p>
          <a:p>
            <a:pPr indent="-342900" lvl="0" marL="457200" rtl="0" algn="l">
              <a:spcBef>
                <a:spcPts val="0"/>
              </a:spcBef>
              <a:spcAft>
                <a:spcPts val="0"/>
              </a:spcAft>
              <a:buSzPts val="1800"/>
              <a:buChar char="●"/>
            </a:pPr>
            <a:r>
              <a:rPr lang="en"/>
              <a:t>Support Vector Machines</a:t>
            </a:r>
            <a:endParaRPr/>
          </a:p>
          <a:p>
            <a:pPr indent="-342900" lvl="0" marL="457200" rtl="0" algn="l">
              <a:spcBef>
                <a:spcPts val="0"/>
              </a:spcBef>
              <a:spcAft>
                <a:spcPts val="0"/>
              </a:spcAft>
              <a:buSzPts val="1800"/>
              <a:buChar char="●"/>
            </a:pPr>
            <a:r>
              <a:rPr lang="en"/>
              <a:t>Decision Tree</a:t>
            </a:r>
            <a:endParaRPr/>
          </a:p>
          <a:p>
            <a:pPr indent="-342900" lvl="0" marL="457200" rtl="0" algn="l">
              <a:spcBef>
                <a:spcPts val="0"/>
              </a:spcBef>
              <a:spcAft>
                <a:spcPts val="0"/>
              </a:spcAft>
              <a:buSzPts val="1800"/>
              <a:buChar char="●"/>
            </a:pPr>
            <a:r>
              <a:rPr lang="en"/>
              <a:t>Logistic Regression</a:t>
            </a:r>
            <a:endParaRPr/>
          </a:p>
          <a:p>
            <a:pPr indent="-342900" lvl="0" marL="457200" rtl="0" algn="l">
              <a:spcBef>
                <a:spcPts val="0"/>
              </a:spcBef>
              <a:spcAft>
                <a:spcPts val="0"/>
              </a:spcAft>
              <a:buSzPts val="1800"/>
              <a:buChar char="●"/>
            </a:pPr>
            <a:r>
              <a:rPr lang="en"/>
              <a:t>K-nearest neighbors</a:t>
            </a:r>
            <a:endParaRPr/>
          </a:p>
        </p:txBody>
      </p:sp>
      <p:pic>
        <p:nvPicPr>
          <p:cNvPr id="191" name="Google Shape;191;p31"/>
          <p:cNvPicPr preferRelativeResize="0"/>
          <p:nvPr/>
        </p:nvPicPr>
        <p:blipFill>
          <a:blip r:embed="rId3">
            <a:alphaModFix/>
          </a:blip>
          <a:stretch>
            <a:fillRect/>
          </a:stretch>
        </p:blipFill>
        <p:spPr>
          <a:xfrm>
            <a:off x="4319373" y="1372300"/>
            <a:ext cx="4673701" cy="2767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Hyperparameters</a:t>
            </a:r>
            <a:endParaRPr/>
          </a:p>
        </p:txBody>
      </p:sp>
      <p:sp>
        <p:nvSpPr>
          <p:cNvPr id="197" name="Google Shape;197;p32"/>
          <p:cNvSpPr txBox="1"/>
          <p:nvPr>
            <p:ph idx="1" type="body"/>
          </p:nvPr>
        </p:nvSpPr>
        <p:spPr>
          <a:xfrm>
            <a:off x="311700" y="1326150"/>
            <a:ext cx="8520600" cy="137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graphicFrame>
        <p:nvGraphicFramePr>
          <p:cNvPr id="198" name="Google Shape;198;p32"/>
          <p:cNvGraphicFramePr/>
          <p:nvPr/>
        </p:nvGraphicFramePr>
        <p:xfrm>
          <a:off x="311675" y="3331050"/>
          <a:ext cx="3000000" cy="3000000"/>
        </p:xfrm>
        <a:graphic>
          <a:graphicData uri="http://schemas.openxmlformats.org/drawingml/2006/table">
            <a:tbl>
              <a:tblPr>
                <a:noFill/>
                <a:tableStyleId>{56EA36D5-61AD-43BB-8EA9-0B7AF2FC2F72}</a:tableStyleId>
              </a:tblPr>
              <a:tblGrid>
                <a:gridCol w="2054075"/>
                <a:gridCol w="2054075"/>
                <a:gridCol w="2054075"/>
                <a:gridCol w="2054075"/>
              </a:tblGrid>
              <a:tr h="381000">
                <a:tc>
                  <a:txBody>
                    <a:bodyPr/>
                    <a:lstStyle/>
                    <a:p>
                      <a:pPr indent="0" lvl="0" marL="0" rtl="0" algn="l">
                        <a:spcBef>
                          <a:spcPts val="0"/>
                        </a:spcBef>
                        <a:spcAft>
                          <a:spcPts val="0"/>
                        </a:spcAft>
                        <a:buNone/>
                      </a:pPr>
                      <a:r>
                        <a:rPr lang="en"/>
                        <a:t>SVM</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Kernel</a:t>
                      </a:r>
                      <a:endParaRPr/>
                    </a:p>
                  </a:txBody>
                  <a:tcPr marT="91425" marB="91425" marR="91425" marL="91425"/>
                </a:tc>
                <a:tc>
                  <a:txBody>
                    <a:bodyPr/>
                    <a:lstStyle/>
                    <a:p>
                      <a:pPr indent="0" lvl="0" marL="0" rtl="0" algn="l">
                        <a:spcBef>
                          <a:spcPts val="0"/>
                        </a:spcBef>
                        <a:spcAft>
                          <a:spcPts val="0"/>
                        </a:spcAft>
                        <a:buNone/>
                      </a:pPr>
                      <a:r>
                        <a:rPr lang="en"/>
                        <a:t>Gamma</a:t>
                      </a:r>
                      <a:endParaRPr/>
                    </a:p>
                  </a:txBody>
                  <a:tcPr marT="91425" marB="91425" marR="91425" marL="91425"/>
                </a:tc>
              </a:tr>
              <a:tr h="381000">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linear</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r h="381000">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c>
                  <a:txBody>
                    <a:bodyPr/>
                    <a:lstStyle/>
                    <a:p>
                      <a:pPr indent="0" lvl="0" marL="0" rtl="0" algn="l">
                        <a:spcBef>
                          <a:spcPts val="0"/>
                        </a:spcBef>
                        <a:spcAft>
                          <a:spcPts val="0"/>
                        </a:spcAft>
                        <a:buNone/>
                      </a:pPr>
                      <a:r>
                        <a:rPr lang="en"/>
                        <a:t>linear</a:t>
                      </a:r>
                      <a:endParaRPr/>
                    </a:p>
                  </a:txBody>
                  <a:tcPr marT="91425" marB="91425" marR="91425" marL="91425"/>
                </a:tc>
                <a:tc>
                  <a:txBody>
                    <a:bodyPr/>
                    <a:lstStyle/>
                    <a:p>
                      <a:pPr indent="0" lvl="0" marL="0" rtl="0" algn="l">
                        <a:spcBef>
                          <a:spcPts val="0"/>
                        </a:spcBef>
                        <a:spcAft>
                          <a:spcPts val="0"/>
                        </a:spcAft>
                        <a:buNone/>
                      </a:pPr>
                      <a:r>
                        <a:rPr lang="en"/>
                        <a:t>0.1</a:t>
                      </a:r>
                      <a:endParaRPr/>
                    </a:p>
                  </a:txBody>
                  <a:tcPr marT="91425" marB="91425" marR="91425" marL="91425"/>
                </a:tc>
              </a:tr>
            </a:tbl>
          </a:graphicData>
        </a:graphic>
      </p:graphicFrame>
      <p:graphicFrame>
        <p:nvGraphicFramePr>
          <p:cNvPr id="199" name="Google Shape;199;p32"/>
          <p:cNvGraphicFramePr/>
          <p:nvPr/>
        </p:nvGraphicFramePr>
        <p:xfrm>
          <a:off x="311700" y="1559050"/>
          <a:ext cx="3000000" cy="3000000"/>
        </p:xfrm>
        <a:graphic>
          <a:graphicData uri="http://schemas.openxmlformats.org/drawingml/2006/table">
            <a:tbl>
              <a:tblPr>
                <a:noFill/>
                <a:tableStyleId>{56EA36D5-61AD-43BB-8EA9-0B7AF2FC2F72}</a:tableStyleId>
              </a:tblPr>
              <a:tblGrid>
                <a:gridCol w="1369375"/>
                <a:gridCol w="1369375"/>
                <a:gridCol w="1369375"/>
                <a:gridCol w="1369375"/>
                <a:gridCol w="1369375"/>
                <a:gridCol w="1369375"/>
              </a:tblGrid>
              <a:tr h="38100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n_estimators</a:t>
                      </a:r>
                      <a:endParaRPr/>
                    </a:p>
                  </a:txBody>
                  <a:tcPr marT="91425" marB="91425" marR="91425" marL="91425"/>
                </a:tc>
                <a:tc>
                  <a:txBody>
                    <a:bodyPr/>
                    <a:lstStyle/>
                    <a:p>
                      <a:pPr indent="0" lvl="0" marL="0" rtl="0" algn="l">
                        <a:spcBef>
                          <a:spcPts val="0"/>
                        </a:spcBef>
                        <a:spcAft>
                          <a:spcPts val="0"/>
                        </a:spcAft>
                        <a:buNone/>
                      </a:pPr>
                      <a:r>
                        <a:rPr lang="en"/>
                        <a:t>max_depth</a:t>
                      </a:r>
                      <a:endParaRPr/>
                    </a:p>
                  </a:txBody>
                  <a:tcPr marT="91425" marB="91425" marR="91425" marL="91425"/>
                </a:tc>
                <a:tc>
                  <a:txBody>
                    <a:bodyPr/>
                    <a:lstStyle/>
                    <a:p>
                      <a:pPr indent="0" lvl="0" marL="0" rtl="0" algn="l">
                        <a:spcBef>
                          <a:spcPts val="0"/>
                        </a:spcBef>
                        <a:spcAft>
                          <a:spcPts val="0"/>
                        </a:spcAft>
                        <a:buNone/>
                      </a:pPr>
                      <a:r>
                        <a:rPr lang="en"/>
                        <a:t>min_samples_split</a:t>
                      </a:r>
                      <a:endParaRPr/>
                    </a:p>
                  </a:txBody>
                  <a:tcPr marT="91425" marB="91425" marR="91425" marL="91425"/>
                </a:tc>
                <a:tc>
                  <a:txBody>
                    <a:bodyPr/>
                    <a:lstStyle/>
                    <a:p>
                      <a:pPr indent="0" lvl="0" marL="0" rtl="0" algn="l">
                        <a:spcBef>
                          <a:spcPts val="0"/>
                        </a:spcBef>
                        <a:spcAft>
                          <a:spcPts val="0"/>
                        </a:spcAft>
                        <a:buNone/>
                      </a:pPr>
                      <a:r>
                        <a:rPr lang="en"/>
                        <a:t>min_samples_leaf</a:t>
                      </a:r>
                      <a:endParaRPr/>
                    </a:p>
                  </a:txBody>
                  <a:tcPr marT="91425" marB="91425" marR="91425" marL="91425"/>
                </a:tc>
                <a:tc>
                  <a:txBody>
                    <a:bodyPr/>
                    <a:lstStyle/>
                    <a:p>
                      <a:pPr indent="0" lvl="0" marL="0" rtl="0" algn="l">
                        <a:spcBef>
                          <a:spcPts val="0"/>
                        </a:spcBef>
                        <a:spcAft>
                          <a:spcPts val="0"/>
                        </a:spcAft>
                        <a:buNone/>
                      </a:pPr>
                      <a:r>
                        <a:rPr lang="en"/>
                        <a:t>max_features</a:t>
                      </a:r>
                      <a:endParaRPr/>
                    </a:p>
                  </a:txBody>
                  <a:tcPr marT="91425" marB="91425" marR="91425" marL="91425"/>
                </a:tc>
              </a:tr>
              <a:tr h="381000">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sqrt</a:t>
                      </a:r>
                      <a:endParaRPr/>
                    </a:p>
                  </a:txBody>
                  <a:tcPr marT="91425" marB="91425" marR="91425" marL="91425"/>
                </a:tc>
              </a:tr>
              <a:tr h="381000">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sqrt</a:t>
                      </a:r>
                      <a:endParaRPr/>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Hyperparameters (cont.)</a:t>
            </a:r>
            <a:endParaRPr/>
          </a:p>
        </p:txBody>
      </p:sp>
      <p:graphicFrame>
        <p:nvGraphicFramePr>
          <p:cNvPr id="205" name="Google Shape;205;p33"/>
          <p:cNvGraphicFramePr/>
          <p:nvPr/>
        </p:nvGraphicFramePr>
        <p:xfrm>
          <a:off x="541350" y="1372388"/>
          <a:ext cx="3000000" cy="3000000"/>
        </p:xfrm>
        <a:graphic>
          <a:graphicData uri="http://schemas.openxmlformats.org/drawingml/2006/table">
            <a:tbl>
              <a:tblPr>
                <a:noFill/>
                <a:tableStyleId>{56EA36D5-61AD-43BB-8EA9-0B7AF2FC2F72}</a:tableStyleId>
              </a:tblPr>
              <a:tblGrid>
                <a:gridCol w="3021025"/>
                <a:gridCol w="4999425"/>
              </a:tblGrid>
              <a:tr h="381000">
                <a:tc>
                  <a:txBody>
                    <a:bodyPr/>
                    <a:lstStyle/>
                    <a:p>
                      <a:pPr indent="0" lvl="0" marL="0" rtl="0" algn="l">
                        <a:spcBef>
                          <a:spcPts val="0"/>
                        </a:spcBef>
                        <a:spcAft>
                          <a:spcPts val="0"/>
                        </a:spcAft>
                        <a:buNone/>
                      </a:pPr>
                      <a:r>
                        <a:rPr lang="en"/>
                        <a:t>Naive Bayes</a:t>
                      </a:r>
                      <a:endParaRPr/>
                    </a:p>
                  </a:txBody>
                  <a:tcPr marT="91425" marB="91425" marR="91425" marL="91425"/>
                </a:tc>
                <a:tc>
                  <a:txBody>
                    <a:bodyPr/>
                    <a:lstStyle/>
                    <a:p>
                      <a:pPr indent="0" lvl="0" marL="0" rtl="0" algn="l">
                        <a:spcBef>
                          <a:spcPts val="0"/>
                        </a:spcBef>
                        <a:spcAft>
                          <a:spcPts val="0"/>
                        </a:spcAft>
                        <a:buNone/>
                      </a:pPr>
                      <a:r>
                        <a:rPr lang="en"/>
                        <a:t>Var_smoothingfloat</a:t>
                      </a:r>
                      <a:endParaRPr/>
                    </a:p>
                  </a:txBody>
                  <a:tcPr marT="91425" marB="91425" marR="91425" marL="91425"/>
                </a:tc>
              </a:tr>
              <a:tr h="381000">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1e-9</a:t>
                      </a:r>
                      <a:endParaRPr/>
                    </a:p>
                  </a:txBody>
                  <a:tcPr marT="91425" marB="91425" marR="91425" marL="91425"/>
                </a:tc>
              </a:tr>
              <a:tr h="381000">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1e-9</a:t>
                      </a:r>
                      <a:endParaRPr/>
                    </a:p>
                  </a:txBody>
                  <a:tcPr marT="91425" marB="91425" marR="91425" marL="91425"/>
                </a:tc>
              </a:tr>
            </a:tbl>
          </a:graphicData>
        </a:graphic>
      </p:graphicFrame>
      <p:graphicFrame>
        <p:nvGraphicFramePr>
          <p:cNvPr id="206" name="Google Shape;206;p33"/>
          <p:cNvGraphicFramePr/>
          <p:nvPr/>
        </p:nvGraphicFramePr>
        <p:xfrm>
          <a:off x="477725" y="2771125"/>
          <a:ext cx="3000000" cy="3000000"/>
        </p:xfrm>
        <a:graphic>
          <a:graphicData uri="http://schemas.openxmlformats.org/drawingml/2006/table">
            <a:tbl>
              <a:tblPr>
                <a:noFill/>
                <a:tableStyleId>{56EA36D5-61AD-43BB-8EA9-0B7AF2FC2F72}</a:tableStyleId>
              </a:tblPr>
              <a:tblGrid>
                <a:gridCol w="1701825"/>
                <a:gridCol w="1501150"/>
                <a:gridCol w="1652525"/>
                <a:gridCol w="1878375"/>
                <a:gridCol w="1350200"/>
              </a:tblGrid>
              <a:tr h="652525">
                <a:tc>
                  <a:txBody>
                    <a:bodyPr/>
                    <a:lstStyle/>
                    <a:p>
                      <a:pPr indent="0" lvl="0" marL="0" rtl="0" algn="l">
                        <a:spcBef>
                          <a:spcPts val="0"/>
                        </a:spcBef>
                        <a:spcAft>
                          <a:spcPts val="0"/>
                        </a:spcAft>
                        <a:buNone/>
                      </a:pPr>
                      <a:r>
                        <a:rPr lang="en"/>
                        <a:t>Decision Trees</a:t>
                      </a:r>
                      <a:endParaRPr/>
                    </a:p>
                  </a:txBody>
                  <a:tcPr marT="91425" marB="91425" marR="91425" marL="91425"/>
                </a:tc>
                <a:tc>
                  <a:txBody>
                    <a:bodyPr/>
                    <a:lstStyle/>
                    <a:p>
                      <a:pPr indent="0" lvl="0" marL="0" rtl="0" algn="l">
                        <a:spcBef>
                          <a:spcPts val="0"/>
                        </a:spcBef>
                        <a:spcAft>
                          <a:spcPts val="0"/>
                        </a:spcAft>
                        <a:buNone/>
                      </a:pPr>
                      <a:r>
                        <a:rPr lang="en"/>
                        <a:t>max_depth</a:t>
                      </a:r>
                      <a:endParaRPr/>
                    </a:p>
                  </a:txBody>
                  <a:tcPr marT="91425" marB="91425" marR="91425" marL="91425"/>
                </a:tc>
                <a:tc>
                  <a:txBody>
                    <a:bodyPr/>
                    <a:lstStyle/>
                    <a:p>
                      <a:pPr indent="0" lvl="0" marL="0" rtl="0" algn="l">
                        <a:spcBef>
                          <a:spcPts val="0"/>
                        </a:spcBef>
                        <a:spcAft>
                          <a:spcPts val="0"/>
                        </a:spcAft>
                        <a:buNone/>
                      </a:pPr>
                      <a:r>
                        <a:rPr lang="en"/>
                        <a:t>min_sample_split</a:t>
                      </a:r>
                      <a:endParaRPr/>
                    </a:p>
                  </a:txBody>
                  <a:tcPr marT="91425" marB="91425" marR="91425" marL="91425"/>
                </a:tc>
                <a:tc>
                  <a:txBody>
                    <a:bodyPr/>
                    <a:lstStyle/>
                    <a:p>
                      <a:pPr indent="0" lvl="0" marL="0" rtl="0" algn="l">
                        <a:spcBef>
                          <a:spcPts val="0"/>
                        </a:spcBef>
                        <a:spcAft>
                          <a:spcPts val="0"/>
                        </a:spcAft>
                        <a:buNone/>
                      </a:pPr>
                      <a:r>
                        <a:rPr lang="en"/>
                        <a:t>min_sample_leaf</a:t>
                      </a:r>
                      <a:endParaRPr/>
                    </a:p>
                  </a:txBody>
                  <a:tcPr marT="91425" marB="91425" marR="91425" marL="91425"/>
                </a:tc>
                <a:tc>
                  <a:txBody>
                    <a:bodyPr/>
                    <a:lstStyle/>
                    <a:p>
                      <a:pPr indent="0" lvl="0" marL="0" rtl="0" algn="l">
                        <a:spcBef>
                          <a:spcPts val="0"/>
                        </a:spcBef>
                        <a:spcAft>
                          <a:spcPts val="0"/>
                        </a:spcAft>
                        <a:buNone/>
                      </a:pPr>
                      <a:r>
                        <a:rPr lang="en"/>
                        <a:t>max_feature</a:t>
                      </a:r>
                      <a:endParaRPr/>
                    </a:p>
                  </a:txBody>
                  <a:tcPr marT="91425" marB="91425" marR="91425" marL="91425"/>
                </a:tc>
              </a:tr>
              <a:tr h="652525">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r>
              <a:tr h="652525">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20</a:t>
                      </a:r>
                      <a:endParaRPr/>
                    </a:p>
                  </a:txBody>
                  <a:tcPr marT="91425" marB="91425" marR="91425" marL="91425"/>
                </a:tc>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None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Hyperparameters (cont.)</a:t>
            </a:r>
            <a:endParaRPr/>
          </a:p>
        </p:txBody>
      </p:sp>
      <p:graphicFrame>
        <p:nvGraphicFramePr>
          <p:cNvPr id="212" name="Google Shape;212;p34"/>
          <p:cNvGraphicFramePr/>
          <p:nvPr/>
        </p:nvGraphicFramePr>
        <p:xfrm>
          <a:off x="326675" y="1402388"/>
          <a:ext cx="3000000" cy="3000000"/>
        </p:xfrm>
        <a:graphic>
          <a:graphicData uri="http://schemas.openxmlformats.org/drawingml/2006/table">
            <a:tbl>
              <a:tblPr>
                <a:noFill/>
                <a:tableStyleId>{56EA36D5-61AD-43BB-8EA9-0B7AF2FC2F72}</a:tableStyleId>
              </a:tblPr>
              <a:tblGrid>
                <a:gridCol w="1874225"/>
                <a:gridCol w="2511275"/>
                <a:gridCol w="1535625"/>
                <a:gridCol w="2426450"/>
              </a:tblGrid>
              <a:tr h="561800">
                <a:tc>
                  <a:txBody>
                    <a:bodyPr/>
                    <a:lstStyle/>
                    <a:p>
                      <a:pPr indent="0" lvl="0" marL="0" rtl="0" algn="l">
                        <a:spcBef>
                          <a:spcPts val="0"/>
                        </a:spcBef>
                        <a:spcAft>
                          <a:spcPts val="0"/>
                        </a:spcAft>
                        <a:buNone/>
                      </a:pPr>
                      <a:r>
                        <a:rPr lang="en"/>
                        <a:t>Logistic</a:t>
                      </a:r>
                      <a:r>
                        <a:rPr lang="en"/>
                        <a:t> Regression</a:t>
                      </a:r>
                      <a:endParaRPr/>
                    </a:p>
                  </a:txBody>
                  <a:tcPr marT="91425" marB="91425" marR="91425" marL="91425"/>
                </a:tc>
                <a:tc>
                  <a:txBody>
                    <a:bodyPr/>
                    <a:lstStyle/>
                    <a:p>
                      <a:pPr indent="0" lvl="0" marL="0" rtl="0" algn="l">
                        <a:spcBef>
                          <a:spcPts val="0"/>
                        </a:spcBef>
                        <a:spcAft>
                          <a:spcPts val="0"/>
                        </a:spcAft>
                        <a:buNone/>
                      </a:pPr>
                      <a:r>
                        <a:rPr lang="en"/>
                        <a:t>C</a:t>
                      </a:r>
                      <a:endParaRPr/>
                    </a:p>
                  </a:txBody>
                  <a:tcPr marT="91425" marB="91425" marR="91425" marL="91425"/>
                </a:tc>
                <a:tc>
                  <a:txBody>
                    <a:bodyPr/>
                    <a:lstStyle/>
                    <a:p>
                      <a:pPr indent="0" lvl="0" marL="0" rtl="0" algn="l">
                        <a:spcBef>
                          <a:spcPts val="0"/>
                        </a:spcBef>
                        <a:spcAft>
                          <a:spcPts val="0"/>
                        </a:spcAft>
                        <a:buNone/>
                      </a:pPr>
                      <a:r>
                        <a:rPr lang="en"/>
                        <a:t>splver</a:t>
                      </a:r>
                      <a:endParaRPr/>
                    </a:p>
                  </a:txBody>
                  <a:tcPr marT="91425" marB="91425" marR="91425" marL="91425"/>
                </a:tc>
                <a:tc>
                  <a:txBody>
                    <a:bodyPr/>
                    <a:lstStyle/>
                    <a:p>
                      <a:pPr indent="0" lvl="0" marL="0" rtl="0" algn="l">
                        <a:spcBef>
                          <a:spcPts val="0"/>
                        </a:spcBef>
                        <a:spcAft>
                          <a:spcPts val="0"/>
                        </a:spcAft>
                        <a:buNone/>
                      </a:pPr>
                      <a:r>
                        <a:rPr lang="en"/>
                        <a:t>Penalty</a:t>
                      </a:r>
                      <a:endParaRPr/>
                    </a:p>
                  </a:txBody>
                  <a:tcPr marT="91425" marB="91425" marR="91425" marL="91425"/>
                </a:tc>
              </a:tr>
              <a:tr h="416125">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liblinear</a:t>
                      </a:r>
                      <a:endParaRPr/>
                    </a:p>
                  </a:txBody>
                  <a:tcPr marT="91425" marB="91425" marR="91425" marL="91425"/>
                </a:tc>
                <a:tc>
                  <a:txBody>
                    <a:bodyPr/>
                    <a:lstStyle/>
                    <a:p>
                      <a:pPr indent="0" lvl="0" marL="0" rtl="0" algn="l">
                        <a:spcBef>
                          <a:spcPts val="0"/>
                        </a:spcBef>
                        <a:spcAft>
                          <a:spcPts val="0"/>
                        </a:spcAft>
                        <a:buNone/>
                      </a:pPr>
                      <a:r>
                        <a:rPr lang="en"/>
                        <a:t>l1</a:t>
                      </a:r>
                      <a:endParaRPr/>
                    </a:p>
                  </a:txBody>
                  <a:tcPr marT="91425" marB="91425" marR="91425" marL="91425"/>
                </a:tc>
              </a:tr>
              <a:tr h="416125">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100</a:t>
                      </a:r>
                      <a:endParaRPr/>
                    </a:p>
                  </a:txBody>
                  <a:tcPr marT="91425" marB="91425" marR="91425" marL="91425"/>
                </a:tc>
                <a:tc>
                  <a:txBody>
                    <a:bodyPr/>
                    <a:lstStyle/>
                    <a:p>
                      <a:pPr indent="0" lvl="0" marL="0" rtl="0" algn="l">
                        <a:spcBef>
                          <a:spcPts val="0"/>
                        </a:spcBef>
                        <a:spcAft>
                          <a:spcPts val="0"/>
                        </a:spcAft>
                        <a:buNone/>
                      </a:pPr>
                      <a:r>
                        <a:rPr lang="en"/>
                        <a:t>liblinear</a:t>
                      </a:r>
                      <a:endParaRPr/>
                    </a:p>
                  </a:txBody>
                  <a:tcPr marT="91425" marB="91425" marR="91425" marL="91425"/>
                </a:tc>
                <a:tc>
                  <a:txBody>
                    <a:bodyPr/>
                    <a:lstStyle/>
                    <a:p>
                      <a:pPr indent="0" lvl="0" marL="0" rtl="0" algn="l">
                        <a:spcBef>
                          <a:spcPts val="0"/>
                        </a:spcBef>
                        <a:spcAft>
                          <a:spcPts val="0"/>
                        </a:spcAft>
                        <a:buNone/>
                      </a:pPr>
                      <a:r>
                        <a:rPr lang="en"/>
                        <a:t>l1</a:t>
                      </a:r>
                      <a:endParaRPr/>
                    </a:p>
                  </a:txBody>
                  <a:tcPr marT="91425" marB="91425" marR="91425" marL="91425"/>
                </a:tc>
              </a:tr>
            </a:tbl>
          </a:graphicData>
        </a:graphic>
      </p:graphicFrame>
      <p:graphicFrame>
        <p:nvGraphicFramePr>
          <p:cNvPr id="213" name="Google Shape;213;p34"/>
          <p:cNvGraphicFramePr/>
          <p:nvPr/>
        </p:nvGraphicFramePr>
        <p:xfrm>
          <a:off x="326675" y="3149650"/>
          <a:ext cx="3000000" cy="3000000"/>
        </p:xfrm>
        <a:graphic>
          <a:graphicData uri="http://schemas.openxmlformats.org/drawingml/2006/table">
            <a:tbl>
              <a:tblPr>
                <a:noFill/>
                <a:tableStyleId>{56EA36D5-61AD-43BB-8EA9-0B7AF2FC2F72}</a:tableStyleId>
              </a:tblPr>
              <a:tblGrid>
                <a:gridCol w="2086900"/>
                <a:gridCol w="2086900"/>
                <a:gridCol w="2086900"/>
                <a:gridCol w="2086900"/>
              </a:tblGrid>
              <a:tr h="464675">
                <a:tc>
                  <a:txBody>
                    <a:bodyPr/>
                    <a:lstStyle/>
                    <a:p>
                      <a:pPr indent="0" lvl="0" marL="0" rtl="0" algn="l">
                        <a:spcBef>
                          <a:spcPts val="0"/>
                        </a:spcBef>
                        <a:spcAft>
                          <a:spcPts val="0"/>
                        </a:spcAft>
                        <a:buNone/>
                      </a:pPr>
                      <a:r>
                        <a:rPr lang="en"/>
                        <a:t>K-nearest neighbors</a:t>
                      </a:r>
                      <a:endParaRPr/>
                    </a:p>
                  </a:txBody>
                  <a:tcPr marT="91425" marB="91425" marR="91425" marL="91425"/>
                </a:tc>
                <a:tc>
                  <a:txBody>
                    <a:bodyPr/>
                    <a:lstStyle/>
                    <a:p>
                      <a:pPr indent="0" lvl="0" marL="0" rtl="0" algn="l">
                        <a:spcBef>
                          <a:spcPts val="0"/>
                        </a:spcBef>
                        <a:spcAft>
                          <a:spcPts val="0"/>
                        </a:spcAft>
                        <a:buNone/>
                      </a:pPr>
                      <a:r>
                        <a:rPr lang="en"/>
                        <a:t>n_neighbors</a:t>
                      </a:r>
                      <a:endParaRPr/>
                    </a:p>
                  </a:txBody>
                  <a:tcPr marT="91425" marB="91425" marR="91425" marL="91425"/>
                </a:tc>
                <a:tc>
                  <a:txBody>
                    <a:bodyPr/>
                    <a:lstStyle/>
                    <a:p>
                      <a:pPr indent="0" lvl="0" marL="0" rtl="0" algn="l">
                        <a:spcBef>
                          <a:spcPts val="0"/>
                        </a:spcBef>
                        <a:spcAft>
                          <a:spcPts val="0"/>
                        </a:spcAft>
                        <a:buNone/>
                      </a:pPr>
                      <a:r>
                        <a:rPr lang="en"/>
                        <a:t>weights</a:t>
                      </a:r>
                      <a:endParaRPr/>
                    </a:p>
                  </a:txBody>
                  <a:tcPr marT="91425" marB="91425" marR="91425" marL="91425"/>
                </a:tc>
                <a:tc>
                  <a:txBody>
                    <a:bodyPr/>
                    <a:lstStyle/>
                    <a:p>
                      <a:pPr indent="0" lvl="0" marL="0" rtl="0" algn="l">
                        <a:spcBef>
                          <a:spcPts val="0"/>
                        </a:spcBef>
                        <a:spcAft>
                          <a:spcPts val="0"/>
                        </a:spcAft>
                        <a:buNone/>
                      </a:pPr>
                      <a:r>
                        <a:rPr lang="en"/>
                        <a:t>metric</a:t>
                      </a:r>
                      <a:endParaRPr/>
                    </a:p>
                  </a:txBody>
                  <a:tcPr marT="91425" marB="91425" marR="91425" marL="91425"/>
                </a:tc>
              </a:tr>
              <a:tr h="464675">
                <a:tc>
                  <a:txBody>
                    <a:bodyPr/>
                    <a:lstStyle/>
                    <a:p>
                      <a:pPr indent="0" lvl="0" marL="0" rtl="0" algn="l">
                        <a:spcBef>
                          <a:spcPts val="0"/>
                        </a:spcBef>
                        <a:spcAft>
                          <a:spcPts val="0"/>
                        </a:spcAft>
                        <a:buNone/>
                      </a:pPr>
                      <a:r>
                        <a:rPr lang="en"/>
                        <a:t>Undersample</a:t>
                      </a:r>
                      <a:endParaRPr/>
                    </a:p>
                  </a:txBody>
                  <a:tcPr marT="91425" marB="91425" marR="91425" marL="91425"/>
                </a:tc>
                <a:tc>
                  <a:txBody>
                    <a:bodyPr/>
                    <a:lstStyle/>
                    <a:p>
                      <a:pPr indent="0" lvl="0" marL="0" rtl="0" algn="l">
                        <a:spcBef>
                          <a:spcPts val="0"/>
                        </a:spcBef>
                        <a:spcAft>
                          <a:spcPts val="0"/>
                        </a:spcAft>
                        <a:buNone/>
                      </a:pPr>
                      <a:r>
                        <a:rPr lang="en"/>
                        <a:t>15</a:t>
                      </a:r>
                      <a:endParaRPr/>
                    </a:p>
                  </a:txBody>
                  <a:tcPr marT="91425" marB="91425" marR="91425" marL="91425"/>
                </a:tc>
                <a:tc>
                  <a:txBody>
                    <a:bodyPr/>
                    <a:lstStyle/>
                    <a:p>
                      <a:pPr indent="0" lvl="0" marL="0" rtl="0" algn="l">
                        <a:spcBef>
                          <a:spcPts val="0"/>
                        </a:spcBef>
                        <a:spcAft>
                          <a:spcPts val="0"/>
                        </a:spcAft>
                        <a:buNone/>
                      </a:pPr>
                      <a:r>
                        <a:rPr lang="en"/>
                        <a:t>distance</a:t>
                      </a:r>
                      <a:endParaRPr/>
                    </a:p>
                  </a:txBody>
                  <a:tcPr marT="91425" marB="91425" marR="91425" marL="91425"/>
                </a:tc>
                <a:tc>
                  <a:txBody>
                    <a:bodyPr/>
                    <a:lstStyle/>
                    <a:p>
                      <a:pPr indent="0" lvl="0" marL="0" rtl="0" algn="l">
                        <a:spcBef>
                          <a:spcPts val="0"/>
                        </a:spcBef>
                        <a:spcAft>
                          <a:spcPts val="0"/>
                        </a:spcAft>
                        <a:buNone/>
                      </a:pPr>
                      <a:r>
                        <a:rPr lang="en"/>
                        <a:t>Manhattan </a:t>
                      </a:r>
                      <a:endParaRPr/>
                    </a:p>
                  </a:txBody>
                  <a:tcPr marT="91425" marB="91425" marR="91425" marL="91425"/>
                </a:tc>
              </a:tr>
              <a:tr h="464675">
                <a:tc>
                  <a:txBody>
                    <a:bodyPr/>
                    <a:lstStyle/>
                    <a:p>
                      <a:pPr indent="0" lvl="0" marL="0" rtl="0" algn="l">
                        <a:spcBef>
                          <a:spcPts val="0"/>
                        </a:spcBef>
                        <a:spcAft>
                          <a:spcPts val="0"/>
                        </a:spcAft>
                        <a:buNone/>
                      </a:pPr>
                      <a:r>
                        <a:rPr lang="en"/>
                        <a:t>Oversample</a:t>
                      </a:r>
                      <a:endParaRPr/>
                    </a:p>
                  </a:txBody>
                  <a:tcPr marT="91425" marB="91425" marR="91425" marL="91425"/>
                </a:tc>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distance</a:t>
                      </a:r>
                      <a:endParaRPr/>
                    </a:p>
                  </a:txBody>
                  <a:tcPr marT="91425" marB="91425" marR="91425" marL="91425"/>
                </a:tc>
                <a:tc>
                  <a:txBody>
                    <a:bodyPr/>
                    <a:lstStyle/>
                    <a:p>
                      <a:pPr indent="0" lvl="0" marL="0" rtl="0" algn="l">
                        <a:spcBef>
                          <a:spcPts val="0"/>
                        </a:spcBef>
                        <a:spcAft>
                          <a:spcPts val="0"/>
                        </a:spcAft>
                        <a:buNone/>
                      </a:pPr>
                      <a:r>
                        <a:rPr lang="en"/>
                        <a:t>Manhattan </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Results and Evaluation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Evaluation Metrics</a:t>
            </a:r>
            <a:endParaRPr/>
          </a:p>
        </p:txBody>
      </p:sp>
      <p:sp>
        <p:nvSpPr>
          <p:cNvPr id="224" name="Google Shape;224;p3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Will look at accuracy, precision, recall, and f1-score.</a:t>
            </a:r>
            <a:endParaRPr/>
          </a:p>
          <a:p>
            <a:pPr indent="-342900" lvl="0" marL="457200" rtl="0" algn="l">
              <a:spcBef>
                <a:spcPts val="0"/>
              </a:spcBef>
              <a:spcAft>
                <a:spcPts val="0"/>
              </a:spcAft>
              <a:buSzPts val="1800"/>
              <a:buChar char="●"/>
            </a:pPr>
            <a:r>
              <a:rPr lang="en"/>
              <a:t>Prefer Recall or True Positive Rate (TPR)</a:t>
            </a:r>
            <a:endParaRPr/>
          </a:p>
          <a:p>
            <a:pPr indent="-342900" lvl="0" marL="457200" rtl="0" algn="l">
              <a:spcBef>
                <a:spcPts val="0"/>
              </a:spcBef>
              <a:spcAft>
                <a:spcPts val="0"/>
              </a:spcAft>
              <a:buSzPts val="1800"/>
              <a:buChar char="●"/>
            </a:pPr>
            <a:r>
              <a:rPr lang="en"/>
              <a:t>Avoid False Negative Rate (FNR)</a:t>
            </a:r>
            <a:endParaRPr/>
          </a:p>
          <a:p>
            <a:pPr indent="-342900" lvl="0" marL="457200" rtl="0" algn="l">
              <a:spcBef>
                <a:spcPts val="0"/>
              </a:spcBef>
              <a:spcAft>
                <a:spcPts val="0"/>
              </a:spcAft>
              <a:buSzPts val="1800"/>
              <a:buChar char="●"/>
            </a:pPr>
            <a:r>
              <a:rPr lang="en"/>
              <a:t>True Positive = patient has CAD, test says positive</a:t>
            </a:r>
            <a:endParaRPr/>
          </a:p>
          <a:p>
            <a:pPr indent="-342900" lvl="0" marL="457200" rtl="0" algn="l">
              <a:spcBef>
                <a:spcPts val="0"/>
              </a:spcBef>
              <a:spcAft>
                <a:spcPts val="0"/>
              </a:spcAft>
              <a:buSzPts val="1800"/>
              <a:buChar char="●"/>
            </a:pPr>
            <a:r>
              <a:rPr lang="en"/>
              <a:t>False Negative = patient has CAD, test says negative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1663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a:t>
            </a:r>
            <a:endParaRPr/>
          </a:p>
        </p:txBody>
      </p:sp>
      <p:sp>
        <p:nvSpPr>
          <p:cNvPr id="230" name="Google Shape;230;p3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7"/>
          <p:cNvPicPr preferRelativeResize="0"/>
          <p:nvPr/>
        </p:nvPicPr>
        <p:blipFill>
          <a:blip r:embed="rId3">
            <a:alphaModFix/>
          </a:blip>
          <a:stretch>
            <a:fillRect/>
          </a:stretch>
        </p:blipFill>
        <p:spPr>
          <a:xfrm>
            <a:off x="-3075" y="1002900"/>
            <a:ext cx="4575075" cy="3671377"/>
          </a:xfrm>
          <a:prstGeom prst="rect">
            <a:avLst/>
          </a:prstGeom>
          <a:noFill/>
          <a:ln>
            <a:noFill/>
          </a:ln>
        </p:spPr>
      </p:pic>
      <p:pic>
        <p:nvPicPr>
          <p:cNvPr id="232" name="Google Shape;232;p37"/>
          <p:cNvPicPr preferRelativeResize="0"/>
          <p:nvPr/>
        </p:nvPicPr>
        <p:blipFill>
          <a:blip r:embed="rId4">
            <a:alphaModFix/>
          </a:blip>
          <a:stretch>
            <a:fillRect/>
          </a:stretch>
        </p:blipFill>
        <p:spPr>
          <a:xfrm>
            <a:off x="4572000" y="1002925"/>
            <a:ext cx="4575075" cy="36713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 Forest Top 15 feature importances (Oversample)</a:t>
            </a:r>
            <a:endParaRPr/>
          </a:p>
        </p:txBody>
      </p:sp>
      <p:sp>
        <p:nvSpPr>
          <p:cNvPr id="238" name="Google Shape;238;p3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9" name="Google Shape;239;p38"/>
          <p:cNvPicPr preferRelativeResize="0"/>
          <p:nvPr/>
        </p:nvPicPr>
        <p:blipFill>
          <a:blip r:embed="rId3">
            <a:alphaModFix/>
          </a:blip>
          <a:stretch>
            <a:fillRect/>
          </a:stretch>
        </p:blipFill>
        <p:spPr>
          <a:xfrm>
            <a:off x="393650" y="1468825"/>
            <a:ext cx="5798926" cy="3240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Random</a:t>
            </a:r>
            <a:r>
              <a:rPr lang="en"/>
              <a:t> Forest Confusion Matrix (Oversample)</a:t>
            </a:r>
            <a:endParaRPr/>
          </a:p>
        </p:txBody>
      </p:sp>
      <p:sp>
        <p:nvSpPr>
          <p:cNvPr id="245" name="Google Shape;245;p3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6" name="Google Shape;246;p39"/>
          <p:cNvPicPr preferRelativeResize="0"/>
          <p:nvPr/>
        </p:nvPicPr>
        <p:blipFill>
          <a:blip r:embed="rId3">
            <a:alphaModFix/>
          </a:blip>
          <a:stretch>
            <a:fillRect/>
          </a:stretch>
        </p:blipFill>
        <p:spPr>
          <a:xfrm>
            <a:off x="4072748" y="1106000"/>
            <a:ext cx="4759551" cy="4037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311700" y="258775"/>
            <a:ext cx="8520600" cy="487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SzPts val="990"/>
              <a:buNone/>
            </a:pPr>
            <a:r>
              <a:rPr lang="en" sz="2320"/>
              <a:t>Random Forest</a:t>
            </a:r>
            <a:r>
              <a:rPr lang="en" sz="2320"/>
              <a:t>, Naive Bayes, SVM</a:t>
            </a:r>
            <a:endParaRPr sz="3400"/>
          </a:p>
        </p:txBody>
      </p:sp>
      <p:graphicFrame>
        <p:nvGraphicFramePr>
          <p:cNvPr id="252" name="Google Shape;252;p40"/>
          <p:cNvGraphicFramePr/>
          <p:nvPr/>
        </p:nvGraphicFramePr>
        <p:xfrm>
          <a:off x="153925" y="1329625"/>
          <a:ext cx="3000000" cy="3000000"/>
        </p:xfrm>
        <a:graphic>
          <a:graphicData uri="http://schemas.openxmlformats.org/drawingml/2006/table">
            <a:tbl>
              <a:tblPr>
                <a:noFill/>
                <a:tableStyleId>{56EA36D5-61AD-43BB-8EA9-0B7AF2FC2F72}</a:tableStyleId>
              </a:tblPr>
              <a:tblGrid>
                <a:gridCol w="2801850"/>
                <a:gridCol w="2801850"/>
                <a:gridCol w="2801850"/>
              </a:tblGrid>
              <a:tr h="556975">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Naive Bayes</a:t>
                      </a:r>
                      <a:endParaRPr/>
                    </a:p>
                  </a:txBody>
                  <a:tcPr marT="91425" marB="91425" marR="91425" marL="91425"/>
                </a:tc>
                <a:tc>
                  <a:txBody>
                    <a:bodyPr/>
                    <a:lstStyle/>
                    <a:p>
                      <a:pPr indent="0" lvl="0" marL="0" rtl="0" algn="l">
                        <a:spcBef>
                          <a:spcPts val="0"/>
                        </a:spcBef>
                        <a:spcAft>
                          <a:spcPts val="0"/>
                        </a:spcAft>
                        <a:buNone/>
                      </a:pPr>
                      <a:r>
                        <a:rPr lang="en"/>
                        <a:t>SVM</a:t>
                      </a:r>
                      <a:endParaRPr/>
                    </a:p>
                  </a:txBody>
                  <a:tcPr marT="91425" marB="91425" marR="91425" marL="91425"/>
                </a:tc>
              </a:tr>
              <a:tr h="2943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53" name="Google Shape;253;p40"/>
          <p:cNvPicPr preferRelativeResize="0"/>
          <p:nvPr/>
        </p:nvPicPr>
        <p:blipFill>
          <a:blip r:embed="rId3">
            <a:alphaModFix/>
          </a:blip>
          <a:stretch>
            <a:fillRect/>
          </a:stretch>
        </p:blipFill>
        <p:spPr>
          <a:xfrm>
            <a:off x="539375" y="3467925"/>
            <a:ext cx="1864138" cy="1581324"/>
          </a:xfrm>
          <a:prstGeom prst="rect">
            <a:avLst/>
          </a:prstGeom>
          <a:noFill/>
          <a:ln>
            <a:noFill/>
          </a:ln>
        </p:spPr>
      </p:pic>
      <p:pic>
        <p:nvPicPr>
          <p:cNvPr id="254" name="Google Shape;254;p40"/>
          <p:cNvPicPr preferRelativeResize="0"/>
          <p:nvPr/>
        </p:nvPicPr>
        <p:blipFill>
          <a:blip r:embed="rId4">
            <a:alphaModFix/>
          </a:blip>
          <a:stretch>
            <a:fillRect/>
          </a:stretch>
        </p:blipFill>
        <p:spPr>
          <a:xfrm>
            <a:off x="539387" y="1886600"/>
            <a:ext cx="1855812" cy="1581324"/>
          </a:xfrm>
          <a:prstGeom prst="rect">
            <a:avLst/>
          </a:prstGeom>
          <a:noFill/>
          <a:ln>
            <a:noFill/>
          </a:ln>
        </p:spPr>
      </p:pic>
      <p:pic>
        <p:nvPicPr>
          <p:cNvPr id="255" name="Google Shape;255;p40"/>
          <p:cNvPicPr preferRelativeResize="0"/>
          <p:nvPr/>
        </p:nvPicPr>
        <p:blipFill>
          <a:blip r:embed="rId5">
            <a:alphaModFix/>
          </a:blip>
          <a:stretch>
            <a:fillRect/>
          </a:stretch>
        </p:blipFill>
        <p:spPr>
          <a:xfrm>
            <a:off x="3468075" y="1886600"/>
            <a:ext cx="1855825" cy="1672799"/>
          </a:xfrm>
          <a:prstGeom prst="rect">
            <a:avLst/>
          </a:prstGeom>
          <a:noFill/>
          <a:ln>
            <a:noFill/>
          </a:ln>
        </p:spPr>
      </p:pic>
      <p:pic>
        <p:nvPicPr>
          <p:cNvPr id="256" name="Google Shape;256;p40"/>
          <p:cNvPicPr preferRelativeResize="0"/>
          <p:nvPr/>
        </p:nvPicPr>
        <p:blipFill>
          <a:blip r:embed="rId6">
            <a:alphaModFix/>
          </a:blip>
          <a:stretch>
            <a:fillRect/>
          </a:stretch>
        </p:blipFill>
        <p:spPr>
          <a:xfrm>
            <a:off x="3507874" y="3559400"/>
            <a:ext cx="1776227" cy="1525275"/>
          </a:xfrm>
          <a:prstGeom prst="rect">
            <a:avLst/>
          </a:prstGeom>
          <a:noFill/>
          <a:ln>
            <a:noFill/>
          </a:ln>
        </p:spPr>
      </p:pic>
      <p:pic>
        <p:nvPicPr>
          <p:cNvPr id="257" name="Google Shape;257;p40"/>
          <p:cNvPicPr preferRelativeResize="0"/>
          <p:nvPr/>
        </p:nvPicPr>
        <p:blipFill>
          <a:blip r:embed="rId7">
            <a:alphaModFix/>
          </a:blip>
          <a:stretch>
            <a:fillRect/>
          </a:stretch>
        </p:blipFill>
        <p:spPr>
          <a:xfrm>
            <a:off x="6281832" y="1914625"/>
            <a:ext cx="1723217" cy="1525275"/>
          </a:xfrm>
          <a:prstGeom prst="rect">
            <a:avLst/>
          </a:prstGeom>
          <a:noFill/>
          <a:ln>
            <a:noFill/>
          </a:ln>
        </p:spPr>
      </p:pic>
      <p:pic>
        <p:nvPicPr>
          <p:cNvPr id="258" name="Google Shape;258;p40"/>
          <p:cNvPicPr preferRelativeResize="0"/>
          <p:nvPr/>
        </p:nvPicPr>
        <p:blipFill>
          <a:blip r:embed="rId8">
            <a:alphaModFix/>
          </a:blip>
          <a:stretch>
            <a:fillRect/>
          </a:stretch>
        </p:blipFill>
        <p:spPr>
          <a:xfrm>
            <a:off x="6281825" y="3472478"/>
            <a:ext cx="1776225" cy="1572210"/>
          </a:xfrm>
          <a:prstGeom prst="rect">
            <a:avLst/>
          </a:prstGeom>
          <a:noFill/>
          <a:ln>
            <a:noFill/>
          </a:ln>
        </p:spPr>
      </p:pic>
      <p:sp>
        <p:nvSpPr>
          <p:cNvPr id="259" name="Google Shape;259;p40"/>
          <p:cNvSpPr txBox="1"/>
          <p:nvPr/>
        </p:nvSpPr>
        <p:spPr>
          <a:xfrm rot="-5400000">
            <a:off x="-257825" y="2475475"/>
            <a:ext cx="119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Code Pro"/>
                <a:ea typeface="Source Code Pro"/>
                <a:cs typeface="Source Code Pro"/>
                <a:sym typeface="Source Code Pro"/>
              </a:rPr>
              <a:t>Undersample</a:t>
            </a:r>
            <a:endParaRPr sz="1200">
              <a:solidFill>
                <a:schemeClr val="dk2"/>
              </a:solidFill>
              <a:latin typeface="Source Code Pro"/>
              <a:ea typeface="Source Code Pro"/>
              <a:cs typeface="Source Code Pro"/>
              <a:sym typeface="Source Code Pro"/>
            </a:endParaRPr>
          </a:p>
        </p:txBody>
      </p:sp>
      <p:sp>
        <p:nvSpPr>
          <p:cNvPr id="260" name="Google Shape;260;p40"/>
          <p:cNvSpPr txBox="1"/>
          <p:nvPr/>
        </p:nvSpPr>
        <p:spPr>
          <a:xfrm rot="-5400000">
            <a:off x="-254675" y="3874648"/>
            <a:ext cx="118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Source Code Pro"/>
                <a:ea typeface="Source Code Pro"/>
                <a:cs typeface="Source Code Pro"/>
                <a:sym typeface="Source Code Pro"/>
              </a:rPr>
              <a:t>Oversample</a:t>
            </a:r>
            <a:endParaRPr sz="1200">
              <a:solidFill>
                <a:schemeClr val="dk2"/>
              </a:solidFill>
              <a:latin typeface="Source Code Pro"/>
              <a:ea typeface="Source Code Pro"/>
              <a:cs typeface="Source Code Pro"/>
              <a:sym typeface="Source Code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ph type="title"/>
          </p:nvPr>
        </p:nvSpPr>
        <p:spPr>
          <a:xfrm>
            <a:off x="311700" y="258775"/>
            <a:ext cx="8520600" cy="487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200"/>
              </a:spcAft>
              <a:buSzPts val="990"/>
              <a:buNone/>
            </a:pPr>
            <a:r>
              <a:rPr lang="en" sz="2320"/>
              <a:t>Decision Tree, Logistic Regression, K-nearest neighbors</a:t>
            </a:r>
            <a:endParaRPr sz="3400"/>
          </a:p>
        </p:txBody>
      </p:sp>
      <p:graphicFrame>
        <p:nvGraphicFramePr>
          <p:cNvPr id="266" name="Google Shape;266;p41"/>
          <p:cNvGraphicFramePr/>
          <p:nvPr/>
        </p:nvGraphicFramePr>
        <p:xfrm>
          <a:off x="153925" y="1329625"/>
          <a:ext cx="3000000" cy="3000000"/>
        </p:xfrm>
        <a:graphic>
          <a:graphicData uri="http://schemas.openxmlformats.org/drawingml/2006/table">
            <a:tbl>
              <a:tblPr>
                <a:noFill/>
                <a:tableStyleId>{56EA36D5-61AD-43BB-8EA9-0B7AF2FC2F72}</a:tableStyleId>
              </a:tblPr>
              <a:tblGrid>
                <a:gridCol w="2801850"/>
                <a:gridCol w="2801850"/>
                <a:gridCol w="2801850"/>
              </a:tblGrid>
              <a:tr h="870600">
                <a:tc>
                  <a:txBody>
                    <a:bodyPr/>
                    <a:lstStyle/>
                    <a:p>
                      <a:pPr indent="0" lvl="0" marL="0" rtl="0" algn="l">
                        <a:spcBef>
                          <a:spcPts val="0"/>
                        </a:spcBef>
                        <a:spcAft>
                          <a:spcPts val="0"/>
                        </a:spcAft>
                        <a:buNone/>
                      </a:pPr>
                      <a:r>
                        <a:rPr lang="en"/>
                        <a:t>Decision Tree</a:t>
                      </a:r>
                      <a:endParaRPr/>
                    </a:p>
                  </a:txBody>
                  <a:tcPr marT="91425" marB="91425" marR="91425" marL="91425"/>
                </a:tc>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spcBef>
                          <a:spcPts val="0"/>
                        </a:spcBef>
                        <a:spcAft>
                          <a:spcPts val="0"/>
                        </a:spcAft>
                        <a:buNone/>
                      </a:pPr>
                      <a:r>
                        <a:rPr lang="en"/>
                        <a:t>KNN</a:t>
                      </a:r>
                      <a:endParaRPr/>
                    </a:p>
                  </a:txBody>
                  <a:tcPr marT="91425" marB="91425" marR="91425" marL="91425"/>
                </a:tc>
              </a:tr>
              <a:tr h="29432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267" name="Google Shape;267;p41"/>
          <p:cNvPicPr preferRelativeResize="0"/>
          <p:nvPr/>
        </p:nvPicPr>
        <p:blipFill>
          <a:blip r:embed="rId3">
            <a:alphaModFix/>
          </a:blip>
          <a:stretch>
            <a:fillRect/>
          </a:stretch>
        </p:blipFill>
        <p:spPr>
          <a:xfrm>
            <a:off x="379025" y="2242850"/>
            <a:ext cx="2394799" cy="1509551"/>
          </a:xfrm>
          <a:prstGeom prst="rect">
            <a:avLst/>
          </a:prstGeom>
          <a:noFill/>
          <a:ln>
            <a:noFill/>
          </a:ln>
        </p:spPr>
      </p:pic>
      <p:pic>
        <p:nvPicPr>
          <p:cNvPr id="268" name="Google Shape;268;p41"/>
          <p:cNvPicPr preferRelativeResize="0"/>
          <p:nvPr/>
        </p:nvPicPr>
        <p:blipFill>
          <a:blip r:embed="rId4">
            <a:alphaModFix/>
          </a:blip>
          <a:stretch>
            <a:fillRect/>
          </a:stretch>
        </p:blipFill>
        <p:spPr>
          <a:xfrm>
            <a:off x="3100650" y="2242850"/>
            <a:ext cx="2512101" cy="1367151"/>
          </a:xfrm>
          <a:prstGeom prst="rect">
            <a:avLst/>
          </a:prstGeom>
          <a:noFill/>
          <a:ln>
            <a:noFill/>
          </a:ln>
        </p:spPr>
      </p:pic>
      <p:pic>
        <p:nvPicPr>
          <p:cNvPr id="269" name="Google Shape;269;p41"/>
          <p:cNvPicPr preferRelativeResize="0"/>
          <p:nvPr/>
        </p:nvPicPr>
        <p:blipFill>
          <a:blip r:embed="rId5">
            <a:alphaModFix/>
          </a:blip>
          <a:stretch>
            <a:fillRect/>
          </a:stretch>
        </p:blipFill>
        <p:spPr>
          <a:xfrm>
            <a:off x="3100650" y="3696600"/>
            <a:ext cx="2394799" cy="1367149"/>
          </a:xfrm>
          <a:prstGeom prst="rect">
            <a:avLst/>
          </a:prstGeom>
          <a:noFill/>
          <a:ln>
            <a:noFill/>
          </a:ln>
        </p:spPr>
      </p:pic>
      <p:pic>
        <p:nvPicPr>
          <p:cNvPr id="270" name="Google Shape;270;p41"/>
          <p:cNvPicPr preferRelativeResize="0"/>
          <p:nvPr/>
        </p:nvPicPr>
        <p:blipFill>
          <a:blip r:embed="rId6">
            <a:alphaModFix/>
          </a:blip>
          <a:stretch>
            <a:fillRect/>
          </a:stretch>
        </p:blipFill>
        <p:spPr>
          <a:xfrm>
            <a:off x="318950" y="3696600"/>
            <a:ext cx="2302649" cy="1367151"/>
          </a:xfrm>
          <a:prstGeom prst="rect">
            <a:avLst/>
          </a:prstGeom>
          <a:noFill/>
          <a:ln>
            <a:noFill/>
          </a:ln>
        </p:spPr>
      </p:pic>
      <p:pic>
        <p:nvPicPr>
          <p:cNvPr id="271" name="Google Shape;271;p41"/>
          <p:cNvPicPr preferRelativeResize="0"/>
          <p:nvPr/>
        </p:nvPicPr>
        <p:blipFill>
          <a:blip r:embed="rId7">
            <a:alphaModFix/>
          </a:blip>
          <a:stretch>
            <a:fillRect/>
          </a:stretch>
        </p:blipFill>
        <p:spPr>
          <a:xfrm>
            <a:off x="6047750" y="2242850"/>
            <a:ext cx="2141550" cy="1367151"/>
          </a:xfrm>
          <a:prstGeom prst="rect">
            <a:avLst/>
          </a:prstGeom>
          <a:noFill/>
          <a:ln>
            <a:noFill/>
          </a:ln>
        </p:spPr>
      </p:pic>
      <p:pic>
        <p:nvPicPr>
          <p:cNvPr id="272" name="Google Shape;272;p41"/>
          <p:cNvPicPr preferRelativeResize="0"/>
          <p:nvPr/>
        </p:nvPicPr>
        <p:blipFill>
          <a:blip r:embed="rId8">
            <a:alphaModFix/>
          </a:blip>
          <a:stretch>
            <a:fillRect/>
          </a:stretch>
        </p:blipFill>
        <p:spPr>
          <a:xfrm>
            <a:off x="6090175" y="3625400"/>
            <a:ext cx="2141550" cy="1509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265500" y="1078750"/>
            <a:ext cx="4045200" cy="1789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What is Coronary Artery Disease (CAD)?</a:t>
            </a:r>
            <a:endParaRPr/>
          </a:p>
        </p:txBody>
      </p:sp>
      <p:sp>
        <p:nvSpPr>
          <p:cNvPr id="74" name="Google Shape;74;p15"/>
          <p:cNvSpPr txBox="1"/>
          <p:nvPr>
            <p:ph idx="1" type="subTitle"/>
          </p:nvPr>
        </p:nvSpPr>
        <p:spPr>
          <a:xfrm>
            <a:off x="265500" y="3070325"/>
            <a:ext cx="4045200" cy="162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i="1" lang="en"/>
              <a:t>A heart disease where our arteries fail to bring in sufficient oxygen-rich blood to our heart</a:t>
            </a:r>
            <a:endParaRPr i="1"/>
          </a:p>
        </p:txBody>
      </p:sp>
      <p:sp>
        <p:nvSpPr>
          <p:cNvPr id="75" name="Google Shape;75;p1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5"/>
          <p:cNvPicPr preferRelativeResize="0"/>
          <p:nvPr/>
        </p:nvPicPr>
        <p:blipFill>
          <a:blip r:embed="rId3">
            <a:alphaModFix/>
          </a:blip>
          <a:stretch>
            <a:fillRect/>
          </a:stretch>
        </p:blipFill>
        <p:spPr>
          <a:xfrm>
            <a:off x="4629713" y="459872"/>
            <a:ext cx="4514276" cy="440705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278" name="Google Shape;278;p4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Random Forest produced the best accuracy overall compared to other models</a:t>
            </a:r>
            <a:endParaRPr/>
          </a:p>
          <a:p>
            <a:pPr indent="-342900" lvl="0" marL="457200" rtl="0" algn="l">
              <a:spcBef>
                <a:spcPts val="0"/>
              </a:spcBef>
              <a:spcAft>
                <a:spcPts val="0"/>
              </a:spcAft>
              <a:buSzPts val="1800"/>
              <a:buChar char="●"/>
            </a:pPr>
            <a:r>
              <a:rPr lang="en"/>
              <a:t>The features that seemed to be prevalent in determining whether someone has CAD or not are:</a:t>
            </a:r>
            <a:endParaRPr/>
          </a:p>
          <a:p>
            <a:pPr indent="-317500" lvl="1" marL="914400" rtl="0" algn="l">
              <a:spcBef>
                <a:spcPts val="0"/>
              </a:spcBef>
              <a:spcAft>
                <a:spcPts val="0"/>
              </a:spcAft>
              <a:buSzPts val="1400"/>
              <a:buChar char="○"/>
            </a:pPr>
            <a:r>
              <a:rPr lang="en"/>
              <a:t>Hypertension</a:t>
            </a:r>
            <a:endParaRPr/>
          </a:p>
          <a:p>
            <a:pPr indent="-317500" lvl="1" marL="914400" rtl="0" algn="l">
              <a:spcBef>
                <a:spcPts val="0"/>
              </a:spcBef>
              <a:spcAft>
                <a:spcPts val="0"/>
              </a:spcAft>
              <a:buSzPts val="1400"/>
              <a:buChar char="○"/>
            </a:pPr>
            <a:r>
              <a:rPr lang="en"/>
              <a:t>Age</a:t>
            </a:r>
            <a:endParaRPr/>
          </a:p>
          <a:p>
            <a:pPr indent="-317500" lvl="1" marL="914400" rtl="0" algn="l">
              <a:spcBef>
                <a:spcPts val="0"/>
              </a:spcBef>
              <a:spcAft>
                <a:spcPts val="0"/>
              </a:spcAft>
              <a:buSzPts val="1400"/>
              <a:buChar char="○"/>
            </a:pPr>
            <a:r>
              <a:rPr lang="en"/>
              <a:t>BNP level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Work</a:t>
            </a:r>
            <a:endParaRPr/>
          </a:p>
        </p:txBody>
      </p:sp>
      <p:sp>
        <p:nvSpPr>
          <p:cNvPr id="284" name="Google Shape;284;p4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Try more fine-tuning</a:t>
            </a:r>
            <a:endParaRPr/>
          </a:p>
          <a:p>
            <a:pPr indent="-342900" lvl="0" marL="457200" rtl="0" algn="l">
              <a:spcBef>
                <a:spcPts val="0"/>
              </a:spcBef>
              <a:spcAft>
                <a:spcPts val="0"/>
              </a:spcAft>
              <a:buSzPts val="1800"/>
              <a:buChar char="●"/>
            </a:pPr>
            <a:r>
              <a:rPr lang="en"/>
              <a:t>Consider removal of outliers</a:t>
            </a:r>
            <a:endParaRPr/>
          </a:p>
          <a:p>
            <a:pPr indent="-342900" lvl="0" marL="457200" rtl="0" algn="l">
              <a:spcBef>
                <a:spcPts val="0"/>
              </a:spcBef>
              <a:spcAft>
                <a:spcPts val="0"/>
              </a:spcAft>
              <a:buSzPts val="1800"/>
              <a:buChar char="●"/>
            </a:pPr>
            <a:r>
              <a:rPr lang="en"/>
              <a:t>Expand training with more datasets</a:t>
            </a:r>
            <a:endParaRPr/>
          </a:p>
          <a:p>
            <a:pPr indent="-342900" lvl="0" marL="457200" rtl="0" algn="l">
              <a:spcBef>
                <a:spcPts val="0"/>
              </a:spcBef>
              <a:spcAft>
                <a:spcPts val="0"/>
              </a:spcAft>
              <a:buSzPts val="1800"/>
              <a:buChar char="●"/>
            </a:pPr>
            <a:r>
              <a:rPr lang="en"/>
              <a:t>Try to incorporate other features than what we currently have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References/Links</a:t>
            </a:r>
            <a:endParaRPr/>
          </a:p>
        </p:txBody>
      </p:sp>
      <p:sp>
        <p:nvSpPr>
          <p:cNvPr id="290" name="Google Shape;290;p4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600">
                <a:latin typeface="Times New Roman"/>
                <a:ea typeface="Times New Roman"/>
                <a:cs typeface="Times New Roman"/>
                <a:sym typeface="Times New Roman"/>
              </a:rPr>
              <a:t>[1]</a:t>
            </a:r>
            <a:r>
              <a:rPr lang="en" sz="1600" u="sng">
                <a:solidFill>
                  <a:schemeClr val="hlink"/>
                </a:solidFill>
                <a:latin typeface="Times New Roman"/>
                <a:ea typeface="Times New Roman"/>
                <a:cs typeface="Times New Roman"/>
                <a:sym typeface="Times New Roman"/>
                <a:hlinkClick r:id="rId3"/>
              </a:rPr>
              <a:t>https://my.clevelandclinic.org/health/diseases/16898-coronary-artery-disease</a:t>
            </a:r>
            <a:endParaRPr sz="1600">
              <a:latin typeface="Times New Roman"/>
              <a:ea typeface="Times New Roman"/>
              <a:cs typeface="Times New Roman"/>
              <a:sym typeface="Times New Roman"/>
            </a:endParaRPr>
          </a:p>
          <a:p>
            <a:pPr indent="0" lvl="0" marL="0" rtl="0" algn="l">
              <a:spcBef>
                <a:spcPts val="1200"/>
              </a:spcBef>
              <a:spcAft>
                <a:spcPts val="0"/>
              </a:spcAft>
              <a:buNone/>
            </a:pPr>
            <a:r>
              <a:rPr lang="en" sz="1600">
                <a:latin typeface="Times New Roman"/>
                <a:ea typeface="Times New Roman"/>
                <a:cs typeface="Times New Roman"/>
                <a:sym typeface="Times New Roman"/>
              </a:rPr>
              <a:t>[2]</a:t>
            </a:r>
            <a:r>
              <a:rPr lang="en" sz="16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https://www.ncbi.nlm.nih.gov/pmc/articles/PMC5686931/#:~:text=other%20epidemiological%20studies.-,The%20major%20risk%20factors,activity%3B%20unhealthy%20diet%20and%20stress</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[3]</a:t>
            </a:r>
            <a:r>
              <a:rPr lang="en" sz="16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https://link.springer.com/article/10.1007/s42979-021-00731-4#Abs1</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[4]</a:t>
            </a:r>
            <a:r>
              <a:rPr lang="en" sz="16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https://www.sciencedirect.com/science/article/pii/S0169260718314585?via=ihub</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fsoa-07-698.pdf (nih.gov)</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Development and Validation of a Predictive Model for Coronary Artery Disease Using Machine Learning (nih.gov)</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sz="1600">
                <a:solidFill>
                  <a:srgbClr val="000000"/>
                </a:solidFill>
                <a:latin typeface="Times New Roman"/>
                <a:ea typeface="Times New Roman"/>
                <a:cs typeface="Times New Roman"/>
                <a:sym typeface="Times New Roman"/>
              </a:rPr>
              <a:t>[5]</a:t>
            </a:r>
            <a:r>
              <a:rPr lang="en" sz="16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https://www.kaggle.com/datasets/ashishsahani/hospital-admissions-data</a:t>
            </a:r>
            <a:endParaRPr sz="16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rgbClr val="000000"/>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Key Factors to Consider</a:t>
            </a:r>
            <a:endParaRPr/>
          </a:p>
        </p:txBody>
      </p:sp>
      <p:sp>
        <p:nvSpPr>
          <p:cNvPr id="296" name="Google Shape;296;p4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62500" lnSpcReduction="10000"/>
          </a:bodyPr>
          <a:lstStyle/>
          <a:p>
            <a:pPr indent="0" lvl="0" marL="0" rtl="0" algn="l">
              <a:lnSpc>
                <a:spcPct val="150000"/>
              </a:lnSpc>
              <a:spcBef>
                <a:spcPts val="1200"/>
              </a:spcBef>
              <a:spcAft>
                <a:spcPts val="0"/>
              </a:spcAft>
              <a:buNone/>
            </a:pPr>
            <a:r>
              <a:rPr lang="en" sz="1200">
                <a:solidFill>
                  <a:srgbClr val="000000"/>
                </a:solidFill>
                <a:latin typeface="Roboto"/>
                <a:ea typeface="Roboto"/>
                <a:cs typeface="Roboto"/>
                <a:sym typeface="Roboto"/>
              </a:rPr>
              <a:t>Data-Related Factors:</a:t>
            </a:r>
            <a:endParaRPr sz="1200">
              <a:solidFill>
                <a:srgbClr val="000000"/>
              </a:solidFill>
              <a:latin typeface="Roboto"/>
              <a:ea typeface="Roboto"/>
              <a:cs typeface="Roboto"/>
              <a:sym typeface="Roboto"/>
            </a:endParaRPr>
          </a:p>
          <a:p>
            <a:pPr indent="-276225" lvl="0" marL="457200" rtl="0" algn="l">
              <a:lnSpc>
                <a:spcPct val="150000"/>
              </a:lnSpc>
              <a:spcBef>
                <a:spcPts val="1200"/>
              </a:spcBef>
              <a:spcAft>
                <a:spcPts val="0"/>
              </a:spcAft>
              <a:buSzPct val="100000"/>
              <a:buFont typeface="Roboto"/>
              <a:buChar char="●"/>
            </a:pPr>
            <a:r>
              <a:rPr lang="en" sz="1200">
                <a:solidFill>
                  <a:srgbClr val="000000"/>
                </a:solidFill>
                <a:latin typeface="Roboto"/>
                <a:ea typeface="Roboto"/>
                <a:cs typeface="Roboto"/>
                <a:sym typeface="Roboto"/>
              </a:rPr>
              <a:t>Data Quality and Integrity</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SzPct val="100000"/>
              <a:buFont typeface="Roboto"/>
              <a:buChar char="●"/>
            </a:pPr>
            <a:r>
              <a:rPr lang="en" sz="1200">
                <a:solidFill>
                  <a:srgbClr val="000000"/>
                </a:solidFill>
                <a:latin typeface="Roboto"/>
                <a:ea typeface="Roboto"/>
                <a:cs typeface="Roboto"/>
                <a:sym typeface="Roboto"/>
              </a:rPr>
              <a:t>Relevant Features</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SzPct val="100000"/>
              <a:buFont typeface="Roboto"/>
              <a:buChar char="●"/>
            </a:pPr>
            <a:r>
              <a:rPr lang="en" sz="1200">
                <a:solidFill>
                  <a:srgbClr val="000000"/>
                </a:solidFill>
                <a:latin typeface="Roboto"/>
                <a:ea typeface="Roboto"/>
                <a:cs typeface="Roboto"/>
                <a:sym typeface="Roboto"/>
              </a:rPr>
              <a:t>Data Privacy and Ethics</a:t>
            </a:r>
            <a:endParaRPr sz="1200">
              <a:solidFill>
                <a:srgbClr val="374151"/>
              </a:solidFill>
              <a:latin typeface="Roboto"/>
              <a:ea typeface="Roboto"/>
              <a:cs typeface="Roboto"/>
              <a:sym typeface="Roboto"/>
            </a:endParaRPr>
          </a:p>
          <a:p>
            <a:pPr indent="0" lvl="0" marL="0" rtl="0" algn="l">
              <a:lnSpc>
                <a:spcPct val="150000"/>
              </a:lnSpc>
              <a:spcBef>
                <a:spcPts val="1200"/>
              </a:spcBef>
              <a:spcAft>
                <a:spcPts val="0"/>
              </a:spcAft>
              <a:buNone/>
            </a:pPr>
            <a:r>
              <a:rPr lang="en" sz="1200">
                <a:solidFill>
                  <a:srgbClr val="000000"/>
                </a:solidFill>
                <a:latin typeface="Roboto"/>
                <a:ea typeface="Roboto"/>
                <a:cs typeface="Roboto"/>
                <a:sym typeface="Roboto"/>
              </a:rPr>
              <a:t>Model-Related Factors:</a:t>
            </a:r>
            <a:endParaRPr sz="1200">
              <a:solidFill>
                <a:srgbClr val="000000"/>
              </a:solidFill>
              <a:latin typeface="Roboto"/>
              <a:ea typeface="Roboto"/>
              <a:cs typeface="Roboto"/>
              <a:sym typeface="Roboto"/>
            </a:endParaRPr>
          </a:p>
          <a:p>
            <a:pPr indent="-276225" lvl="0" marL="457200" rtl="0" algn="l">
              <a:lnSpc>
                <a:spcPct val="150000"/>
              </a:lnSpc>
              <a:spcBef>
                <a:spcPts val="120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Choice of Machine Learning Algorithm</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Model Training and Validation</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Interpretability and Explainability</a:t>
            </a:r>
            <a:endParaRPr sz="1200">
              <a:solidFill>
                <a:srgbClr val="374151"/>
              </a:solidFill>
              <a:latin typeface="Roboto"/>
              <a:ea typeface="Roboto"/>
              <a:cs typeface="Roboto"/>
              <a:sym typeface="Roboto"/>
            </a:endParaRPr>
          </a:p>
          <a:p>
            <a:pPr indent="0" lvl="0" marL="0" rtl="0" algn="l">
              <a:lnSpc>
                <a:spcPct val="150000"/>
              </a:lnSpc>
              <a:spcBef>
                <a:spcPts val="1200"/>
              </a:spcBef>
              <a:spcAft>
                <a:spcPts val="0"/>
              </a:spcAft>
              <a:buNone/>
            </a:pPr>
            <a:r>
              <a:rPr lang="en" sz="1200">
                <a:solidFill>
                  <a:srgbClr val="000000"/>
                </a:solidFill>
                <a:latin typeface="Roboto"/>
                <a:ea typeface="Roboto"/>
                <a:cs typeface="Roboto"/>
                <a:sym typeface="Roboto"/>
              </a:rPr>
              <a:t>Project Scope and Limitations:</a:t>
            </a:r>
            <a:endParaRPr sz="1200">
              <a:solidFill>
                <a:srgbClr val="000000"/>
              </a:solidFill>
              <a:latin typeface="Roboto"/>
              <a:ea typeface="Roboto"/>
              <a:cs typeface="Roboto"/>
              <a:sym typeface="Roboto"/>
            </a:endParaRPr>
          </a:p>
          <a:p>
            <a:pPr indent="-276225" lvl="0" marL="457200" rtl="0" algn="l">
              <a:lnSpc>
                <a:spcPct val="150000"/>
              </a:lnSpc>
              <a:spcBef>
                <a:spcPts val="120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Scope of the Prediction</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Limitations and Challenges</a:t>
            </a:r>
            <a:endParaRPr sz="1200">
              <a:solidFill>
                <a:srgbClr val="374151"/>
              </a:solidFill>
              <a:latin typeface="Roboto"/>
              <a:ea typeface="Roboto"/>
              <a:cs typeface="Roboto"/>
              <a:sym typeface="Roboto"/>
            </a:endParaRPr>
          </a:p>
          <a:p>
            <a:pPr indent="-276225" lvl="0" marL="457200" rtl="0" algn="l">
              <a:lnSpc>
                <a:spcPct val="150000"/>
              </a:lnSpc>
              <a:spcBef>
                <a:spcPts val="0"/>
              </a:spcBef>
              <a:spcAft>
                <a:spcPts val="0"/>
              </a:spcAft>
              <a:buClr>
                <a:srgbClr val="000000"/>
              </a:buClr>
              <a:buSzPct val="100000"/>
              <a:buFont typeface="Roboto"/>
              <a:buChar char="●"/>
            </a:pPr>
            <a:r>
              <a:rPr lang="en" sz="1200">
                <a:solidFill>
                  <a:srgbClr val="000000"/>
                </a:solidFill>
                <a:latin typeface="Roboto"/>
                <a:ea typeface="Roboto"/>
                <a:cs typeface="Roboto"/>
                <a:sym typeface="Roboto"/>
              </a:rPr>
              <a:t>Future Work and Improvements</a:t>
            </a:r>
            <a:endParaRPr sz="1200">
              <a:solidFill>
                <a:srgbClr val="374151"/>
              </a:solidFill>
              <a:latin typeface="Roboto"/>
              <a:ea typeface="Roboto"/>
              <a:cs typeface="Roboto"/>
              <a:sym typeface="Roboto"/>
            </a:endParaRPr>
          </a:p>
          <a:p>
            <a:pPr indent="0" lvl="0" marL="0" rtl="0" algn="l">
              <a:spcBef>
                <a:spcPts val="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Related Work</a:t>
            </a:r>
            <a:endParaRPr/>
          </a:p>
        </p:txBody>
      </p:sp>
      <p:sp>
        <p:nvSpPr>
          <p:cNvPr id="302" name="Google Shape;302;p46"/>
          <p:cNvSpPr/>
          <p:nvPr/>
        </p:nvSpPr>
        <p:spPr>
          <a:xfrm rot="-696482">
            <a:off x="391904" y="962160"/>
            <a:ext cx="3810843" cy="1538315"/>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Paper1: </a:t>
            </a:r>
            <a:endParaRPr sz="1200">
              <a:solidFill>
                <a:schemeClr val="dk2"/>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Coronary artery disease (CAD) is correlated with many preventable risk factors. Early diagnosis of CAD allows for prevention of worsening of CAD and its complications. This study aims to utilize machine learning (ML) algorithms to predict for CAD in patients. Our results indicate that ML algorithms can accurately predict for CAD…</a:t>
            </a:r>
            <a:endParaRPr>
              <a:latin typeface="Source Code Pro"/>
              <a:ea typeface="Source Code Pro"/>
              <a:cs typeface="Source Code Pro"/>
              <a:sym typeface="Source Code Pro"/>
            </a:endParaRPr>
          </a:p>
        </p:txBody>
      </p:sp>
      <p:sp>
        <p:nvSpPr>
          <p:cNvPr id="303" name="Google Shape;303;p46"/>
          <p:cNvSpPr/>
          <p:nvPr/>
        </p:nvSpPr>
        <p:spPr>
          <a:xfrm rot="848520">
            <a:off x="4493452" y="480885"/>
            <a:ext cx="4178435" cy="1951518"/>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Times New Roman"/>
                <a:ea typeface="Times New Roman"/>
                <a:cs typeface="Times New Roman"/>
                <a:sym typeface="Times New Roman"/>
              </a:rPr>
              <a:t>Paper2:</a:t>
            </a:r>
            <a:endParaRPr sz="1200">
              <a:solidFill>
                <a:srgbClr val="37415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374151"/>
                </a:solidFill>
                <a:latin typeface="Times New Roman"/>
                <a:ea typeface="Times New Roman"/>
                <a:cs typeface="Times New Roman"/>
                <a:sym typeface="Times New Roman"/>
              </a:rPr>
              <a:t>Coronary artery disease (CAD), the leading cause of global morbidity and mortality, is primarily driven by atherosclerosis, a complex process involving chronic inflammation, endothelial dysfunction, and vascular changes leading to narrowed arteries and reduced heart blood supply. Traditional diagnosis relies on invasive coronary angiography, which, despite its effectiveness, is limited in widespread screening due to its specialized requirements and radiation risks. This underscores the need for non-invasive, accurate CAD risk assessment tools….</a:t>
            </a:r>
            <a:endParaRPr>
              <a:latin typeface="Source Code Pro"/>
              <a:ea typeface="Source Code Pro"/>
              <a:cs typeface="Source Code Pro"/>
              <a:sym typeface="Source Code Pro"/>
            </a:endParaRPr>
          </a:p>
        </p:txBody>
      </p:sp>
      <p:sp>
        <p:nvSpPr>
          <p:cNvPr id="304" name="Google Shape;304;p46"/>
          <p:cNvSpPr/>
          <p:nvPr/>
        </p:nvSpPr>
        <p:spPr>
          <a:xfrm>
            <a:off x="181550" y="2619300"/>
            <a:ext cx="3945900" cy="2524200"/>
          </a:xfrm>
          <a:prstGeom prst="teardrop">
            <a:avLst>
              <a:gd fmla="val 100000"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Paper3:</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Muhammad et al.'s study [2] explored various machine-learning techniques to predict coronary artery disease in Nigerians, utilizing a dataset from two General Hospitals in Kano State. This dataset included both controllable (e.g., blood pressure) and uncontrollable (e.g., age) features, with 506 patients remaining after discarding rows with missing values…</a:t>
            </a:r>
            <a:endParaRPr>
              <a:latin typeface="Source Code Pro"/>
              <a:ea typeface="Source Code Pro"/>
              <a:cs typeface="Source Code Pro"/>
              <a:sym typeface="Source Code Pro"/>
            </a:endParaRPr>
          </a:p>
        </p:txBody>
      </p:sp>
      <p:sp>
        <p:nvSpPr>
          <p:cNvPr id="305" name="Google Shape;305;p46"/>
          <p:cNvSpPr/>
          <p:nvPr/>
        </p:nvSpPr>
        <p:spPr>
          <a:xfrm>
            <a:off x="4572000" y="2433725"/>
            <a:ext cx="3452100" cy="26196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Paper4: </a:t>
            </a:r>
            <a:r>
              <a:rPr lang="en" sz="1200">
                <a:solidFill>
                  <a:srgbClr val="374151"/>
                </a:solidFill>
                <a:latin typeface="Times New Roman"/>
                <a:ea typeface="Times New Roman"/>
                <a:cs typeface="Times New Roman"/>
                <a:sym typeface="Times New Roman"/>
              </a:rPr>
              <a:t>n their study, Abdar et al. developed a novel data mining method to enhance coronary artery disease (CAD) prediction accuracy. They used the Z-Alizadeh Sani dataset, involving 216 CAD and 86 non-CAD patients. Key techniques included genetic algorithms, particle swarm optimization, and the N2Genetic optimizer for feature selection and optimization…</a:t>
            </a:r>
            <a:endParaRPr sz="12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Motivation</a:t>
            </a:r>
            <a:endParaRPr/>
          </a:p>
        </p:txBody>
      </p:sp>
      <p:sp>
        <p:nvSpPr>
          <p:cNvPr id="82" name="Google Shape;82;p16"/>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Why?</a:t>
            </a:r>
            <a:endParaRPr/>
          </a:p>
        </p:txBody>
      </p:sp>
      <p:sp>
        <p:nvSpPr>
          <p:cNvPr id="83" name="Google Shape;83;p1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Issues</a:t>
            </a:r>
            <a:endParaRPr b="1"/>
          </a:p>
          <a:p>
            <a:pPr indent="-342900" lvl="0" marL="457200" rtl="0" algn="l">
              <a:spcBef>
                <a:spcPts val="1200"/>
              </a:spcBef>
              <a:spcAft>
                <a:spcPts val="0"/>
              </a:spcAft>
              <a:buSzPts val="1800"/>
              <a:buChar char="●"/>
            </a:pPr>
            <a:r>
              <a:rPr lang="en"/>
              <a:t>One of the leading cause of death in U.S.</a:t>
            </a:r>
            <a:endParaRPr/>
          </a:p>
          <a:p>
            <a:pPr indent="-342900" lvl="0" marL="457200" rtl="0" algn="l">
              <a:spcBef>
                <a:spcPts val="0"/>
              </a:spcBef>
              <a:spcAft>
                <a:spcPts val="0"/>
              </a:spcAft>
              <a:buSzPts val="1800"/>
              <a:buChar char="●"/>
            </a:pPr>
            <a:r>
              <a:rPr lang="en"/>
              <a:t>No absolute cure</a:t>
            </a:r>
            <a:endParaRPr/>
          </a:p>
          <a:p>
            <a:pPr indent="-342900" lvl="0" marL="457200" rtl="0" algn="l">
              <a:spcBef>
                <a:spcPts val="0"/>
              </a:spcBef>
              <a:spcAft>
                <a:spcPts val="0"/>
              </a:spcAft>
              <a:buSzPts val="1800"/>
              <a:buChar char="●"/>
            </a:pPr>
            <a:r>
              <a:rPr lang="en"/>
              <a:t>CAD is a progressive disease</a:t>
            </a:r>
            <a:endParaRPr/>
          </a:p>
          <a:p>
            <a:pPr indent="-317500" lvl="1" marL="914400" rtl="0" algn="l">
              <a:spcBef>
                <a:spcPts val="0"/>
              </a:spcBef>
              <a:spcAft>
                <a:spcPts val="0"/>
              </a:spcAft>
              <a:buSzPts val="1400"/>
              <a:buChar char="○"/>
            </a:pPr>
            <a:r>
              <a:rPr lang="en"/>
              <a:t>Will worsen over time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Objective</a:t>
            </a:r>
            <a:endParaRPr/>
          </a:p>
        </p:txBody>
      </p:sp>
      <p:sp>
        <p:nvSpPr>
          <p:cNvPr id="89" name="Google Shape;89;p17"/>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Detect CAD disease and apply treatment as soon as possible</a:t>
            </a:r>
            <a:endParaRPr/>
          </a:p>
        </p:txBody>
      </p:sp>
      <p:sp>
        <p:nvSpPr>
          <p:cNvPr id="90" name="Google Shape;90;p17"/>
          <p:cNvSpPr txBox="1"/>
          <p:nvPr>
            <p:ph idx="2" type="body"/>
          </p:nvPr>
        </p:nvSpPr>
        <p:spPr>
          <a:xfrm>
            <a:off x="487955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Make a machine-learning model that will predict whether someone has coronary artery disease (CAD)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Approach</a:t>
            </a:r>
            <a:endParaRPr/>
          </a:p>
        </p:txBody>
      </p:sp>
      <p:sp>
        <p:nvSpPr>
          <p:cNvPr id="96" name="Google Shape;96;p1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Obtain</a:t>
            </a:r>
            <a:r>
              <a:rPr lang="en"/>
              <a:t> a good</a:t>
            </a:r>
            <a:r>
              <a:rPr lang="en"/>
              <a:t> source of data</a:t>
            </a:r>
            <a:endParaRPr/>
          </a:p>
          <a:p>
            <a:pPr indent="-342900" lvl="0" marL="457200" rtl="0" algn="l">
              <a:spcBef>
                <a:spcPts val="0"/>
              </a:spcBef>
              <a:spcAft>
                <a:spcPts val="0"/>
              </a:spcAft>
              <a:buSzPts val="1800"/>
              <a:buChar char="●"/>
            </a:pPr>
            <a:r>
              <a:rPr lang="en"/>
              <a:t>Preprocess the data</a:t>
            </a:r>
            <a:endParaRPr/>
          </a:p>
          <a:p>
            <a:pPr indent="-342900" lvl="0" marL="457200" rtl="0" algn="l">
              <a:spcBef>
                <a:spcPts val="0"/>
              </a:spcBef>
              <a:spcAft>
                <a:spcPts val="0"/>
              </a:spcAft>
              <a:buSzPts val="1800"/>
              <a:buChar char="●"/>
            </a:pPr>
            <a:r>
              <a:rPr lang="en"/>
              <a:t>Exploratory Data Analysis</a:t>
            </a:r>
            <a:endParaRPr/>
          </a:p>
          <a:p>
            <a:pPr indent="-342900" lvl="0" marL="457200" rtl="0" algn="l">
              <a:spcBef>
                <a:spcPts val="0"/>
              </a:spcBef>
              <a:spcAft>
                <a:spcPts val="0"/>
              </a:spcAft>
              <a:buSzPts val="1800"/>
              <a:buChar char="●"/>
            </a:pPr>
            <a:r>
              <a:rPr lang="en"/>
              <a:t>Feature Engineering:</a:t>
            </a:r>
            <a:endParaRPr/>
          </a:p>
          <a:p>
            <a:pPr indent="-317500" lvl="1" marL="914400" rtl="0" algn="l">
              <a:spcBef>
                <a:spcPts val="0"/>
              </a:spcBef>
              <a:spcAft>
                <a:spcPts val="0"/>
              </a:spcAft>
              <a:buClr>
                <a:srgbClr val="000000"/>
              </a:buClr>
              <a:buSzPts val="1400"/>
              <a:buChar char="○"/>
            </a:pPr>
            <a:r>
              <a:rPr lang="en">
                <a:solidFill>
                  <a:srgbClr val="000000"/>
                </a:solidFill>
              </a:rPr>
              <a:t>Feature Scaling</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Feature Selection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Handling Missing Values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Discretization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Domain-Specific Features</a:t>
            </a:r>
            <a:endParaRPr sz="1600"/>
          </a:p>
          <a:p>
            <a:pPr indent="-342900" lvl="0" marL="457200" rtl="0" algn="l">
              <a:spcBef>
                <a:spcPts val="0"/>
              </a:spcBef>
              <a:spcAft>
                <a:spcPts val="0"/>
              </a:spcAft>
              <a:buSzPts val="1800"/>
              <a:buChar char="●"/>
            </a:pPr>
            <a:r>
              <a:rPr lang="en"/>
              <a:t>Machine-Learning Models</a:t>
            </a:r>
            <a:endParaRPr/>
          </a:p>
          <a:p>
            <a:pPr indent="-342900" lvl="0" marL="457200" rtl="0" algn="l">
              <a:spcBef>
                <a:spcPts val="0"/>
              </a:spcBef>
              <a:spcAft>
                <a:spcPts val="0"/>
              </a:spcAft>
              <a:buSzPts val="1800"/>
              <a:buChar char="●"/>
            </a:pPr>
            <a:r>
              <a:rPr lang="en"/>
              <a:t>Evaluation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Hospital Data Admission</a:t>
            </a:r>
            <a:endParaRPr/>
          </a:p>
        </p:txBody>
      </p:sp>
      <p:sp>
        <p:nvSpPr>
          <p:cNvPr id="107" name="Google Shape;107;p20"/>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Dataset from Kaggle</a:t>
            </a:r>
            <a:endParaRPr/>
          </a:p>
        </p:txBody>
      </p:sp>
      <p:sp>
        <p:nvSpPr>
          <p:cNvPr id="108" name="Google Shape;108;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42900" lvl="0" marL="457200" rtl="0" algn="l">
              <a:spcBef>
                <a:spcPts val="0"/>
              </a:spcBef>
              <a:spcAft>
                <a:spcPts val="0"/>
              </a:spcAft>
              <a:buSzPts val="1800"/>
              <a:buChar char="●"/>
            </a:pPr>
            <a:r>
              <a:rPr lang="en"/>
              <a:t>Comprehensive</a:t>
            </a:r>
            <a:r>
              <a:rPr lang="en"/>
              <a:t> collection of patient data spanning 2 years at Hero DMC Heart Institute in Ludhiana, India</a:t>
            </a:r>
            <a:endParaRPr/>
          </a:p>
          <a:p>
            <a:pPr indent="-342900" lvl="0" marL="457200" rtl="0" algn="l">
              <a:spcBef>
                <a:spcPts val="0"/>
              </a:spcBef>
              <a:spcAft>
                <a:spcPts val="0"/>
              </a:spcAft>
              <a:buSzPts val="1800"/>
              <a:buChar char="●"/>
            </a:pPr>
            <a:r>
              <a:rPr lang="en"/>
              <a:t>Includes data like age, gender, hypertension, etc.</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Observing the Raw Dataset</a:t>
            </a:r>
            <a:endParaRPr/>
          </a:p>
        </p:txBody>
      </p:sp>
      <p:sp>
        <p:nvSpPr>
          <p:cNvPr id="114" name="Google Shape;114;p2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15,575 rows and 56 columns</a:t>
            </a:r>
            <a:endParaRPr/>
          </a:p>
        </p:txBody>
      </p:sp>
      <p:pic>
        <p:nvPicPr>
          <p:cNvPr id="115" name="Google Shape;115;p21"/>
          <p:cNvPicPr preferRelativeResize="0"/>
          <p:nvPr/>
        </p:nvPicPr>
        <p:blipFill>
          <a:blip r:embed="rId3">
            <a:alphaModFix/>
          </a:blip>
          <a:stretch>
            <a:fillRect/>
          </a:stretch>
        </p:blipFill>
        <p:spPr>
          <a:xfrm>
            <a:off x="594174" y="1902625"/>
            <a:ext cx="7955651" cy="30999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